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3"/>
  </p:notesMasterIdLst>
  <p:handoutMasterIdLst>
    <p:handoutMasterId r:id="rId44"/>
  </p:handoutMasterIdLst>
  <p:sldIdLst>
    <p:sldId id="256" r:id="rId2"/>
    <p:sldId id="257" r:id="rId3"/>
    <p:sldId id="258" r:id="rId4"/>
    <p:sldId id="260" r:id="rId5"/>
    <p:sldId id="259" r:id="rId6"/>
    <p:sldId id="263" r:id="rId7"/>
    <p:sldId id="265" r:id="rId8"/>
    <p:sldId id="264"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Lst>
  <p:sldSz cx="9144000" cy="6858000" type="screen4x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77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9051" autoAdjust="0"/>
  </p:normalViewPr>
  <p:slideViewPr>
    <p:cSldViewPr>
      <p:cViewPr varScale="1">
        <p:scale>
          <a:sx n="75" d="100"/>
          <a:sy n="75" d="100"/>
        </p:scale>
        <p:origin x="-1576"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handoutMaster" Target="handoutMasters/handoutMaster1.xml"/><Relationship Id="rId45" Type="http://schemas.openxmlformats.org/officeDocument/2006/relationships/printerSettings" Target="printerSettings/printerSettings1.bin"/></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F127BCF-15D2-D548-9FD8-58FD9160F476}" type="datetimeFigureOut">
              <a:rPr lang="en-US" smtClean="0"/>
              <a:t>24.03.18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EB22A97-2FC2-9B4E-B45A-926C23B3AC82}" type="slidenum">
              <a:rPr lang="en-US" smtClean="0"/>
              <a:t>‹#›</a:t>
            </a:fld>
            <a:endParaRPr lang="en-US"/>
          </a:p>
        </p:txBody>
      </p:sp>
    </p:spTree>
    <p:extLst>
      <p:ext uri="{BB962C8B-B14F-4D97-AF65-F5344CB8AC3E}">
        <p14:creationId xmlns:p14="http://schemas.microsoft.com/office/powerpoint/2010/main" val="3801998955"/>
      </p:ext>
    </p:extLst>
  </p:cSld>
  <p:clrMap bg1="lt1" tx1="dk1" bg2="lt2" tx2="dk2" accent1="accent1" accent2="accent2" accent3="accent3" accent4="accent4" accent5="accent5" accent6="accent6" hlink="hlink" folHlink="folHlink"/>
  <p:hf hdr="0" ftr="0" dt="0"/>
</p:handoutMaster>
</file>

<file path=ppt/media/image1.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3A94272-E92C-C846-A641-780E56020FA0}" type="datetimeFigureOut">
              <a:rPr lang="en-US" smtClean="0"/>
              <a:t>24.03.18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64EDB47-CFE0-724D-8A5B-56F53A9608C5}" type="slidenum">
              <a:rPr lang="en-US" smtClean="0"/>
              <a:t>‹#›</a:t>
            </a:fld>
            <a:endParaRPr lang="en-US"/>
          </a:p>
        </p:txBody>
      </p:sp>
    </p:spTree>
    <p:extLst>
      <p:ext uri="{BB962C8B-B14F-4D97-AF65-F5344CB8AC3E}">
        <p14:creationId xmlns:p14="http://schemas.microsoft.com/office/powerpoint/2010/main" val="244044659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de-DE" smtClean="0"/>
              <a:t>Click to edit Master title style</a:t>
            </a:r>
            <a:endParaRPr lang="de-DE"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Click to edit Master subtitle style</a:t>
            </a:r>
            <a:endParaRPr lang="de-DE" dirty="0"/>
          </a:p>
        </p:txBody>
      </p:sp>
      <p:sp>
        <p:nvSpPr>
          <p:cNvPr id="5" name="Footer Placeholder 4"/>
          <p:cNvSpPr>
            <a:spLocks noGrp="1"/>
          </p:cNvSpPr>
          <p:nvPr>
            <p:ph type="ftr" sz="quarter" idx="11"/>
          </p:nvPr>
        </p:nvSpPr>
        <p:spPr>
          <a:xfrm>
            <a:off x="3131840" y="6304235"/>
            <a:ext cx="2895600" cy="365125"/>
          </a:xfrm>
          <a:prstGeom prst="rect">
            <a:avLst/>
          </a:prstGeom>
        </p:spPr>
        <p:txBody>
          <a:bodyPr/>
          <a:lstStyle/>
          <a:p>
            <a:r>
              <a:rPr lang="uk-UA" smtClean="0"/>
              <a:t>‹#›</a:t>
            </a:r>
            <a:endParaRPr lang="de-DE" dirty="0" smtClean="0"/>
          </a:p>
        </p:txBody>
      </p:sp>
    </p:spTree>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de-DE" dirty="0" smtClean="0"/>
              <a:t>CLICK TO EDIT MASTER TITLE STYLE</a:t>
            </a:r>
            <a:endParaRPr lang="de-DE" dirty="0"/>
          </a:p>
        </p:txBody>
      </p:sp>
      <p:sp>
        <p:nvSpPr>
          <p:cNvPr id="3" name="Content Placeholder 2"/>
          <p:cNvSpPr>
            <a:spLocks noGrp="1"/>
          </p:cNvSpPr>
          <p:nvPr>
            <p:ph idx="1"/>
          </p:nvPr>
        </p:nvSpPr>
        <p:spPr/>
        <p:txBody>
          <a:body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dirty="0"/>
          </a:p>
        </p:txBody>
      </p:sp>
      <p:sp>
        <p:nvSpPr>
          <p:cNvPr id="5" name="Footer Placeholder 4"/>
          <p:cNvSpPr>
            <a:spLocks noGrp="1"/>
          </p:cNvSpPr>
          <p:nvPr>
            <p:ph type="ftr" sz="quarter" idx="11"/>
          </p:nvPr>
        </p:nvSpPr>
        <p:spPr>
          <a:xfrm>
            <a:off x="3131840" y="6304235"/>
            <a:ext cx="2895600" cy="365125"/>
          </a:xfrm>
          <a:prstGeom prst="rect">
            <a:avLst/>
          </a:prstGeom>
        </p:spPr>
        <p:txBody>
          <a:bodyPr/>
          <a:lstStyle/>
          <a:p>
            <a:fld id="{3FA8C6BC-68DF-4D5B-A1B8-9D6BE84E80B6}" type="slidenum">
              <a:rPr lang="de-DE" smtClean="0"/>
              <a:pPr/>
              <a:t>‹#›</a:t>
            </a:fld>
            <a:endParaRPr lang="de-DE" dirty="0"/>
          </a:p>
        </p:txBody>
      </p:sp>
      <p:sp>
        <p:nvSpPr>
          <p:cNvPr id="6" name="Rectangle 5"/>
          <p:cNvSpPr/>
          <p:nvPr userDrawn="1"/>
        </p:nvSpPr>
        <p:spPr>
          <a:xfrm rot="16200000">
            <a:off x="6120172" y="3176972"/>
            <a:ext cx="5544616" cy="57606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solidFill>
                  <a:schemeClr val="tx1"/>
                </a:solidFill>
              </a:rPr>
              <a:t>Anna Förster, Introduction to Wireless Sensor Networks, 2016 </a:t>
            </a:r>
            <a:endParaRPr lang="en-US" sz="1600" dirty="0">
              <a:solidFill>
                <a:schemeClr val="tx1"/>
              </a:solidFill>
            </a:endParaRPr>
          </a:p>
        </p:txBody>
      </p:sp>
    </p:spTree>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de-DE" dirty="0" smtClean="0"/>
              <a:t>CLICK TO EDIT MASTER TITLE STYLE</a:t>
            </a:r>
            <a:endParaRPr lang="de-DE" dirty="0"/>
          </a:p>
        </p:txBody>
      </p:sp>
      <p:sp>
        <p:nvSpPr>
          <p:cNvPr id="3" name="Content Placeholder 2"/>
          <p:cNvSpPr>
            <a:spLocks noGrp="1"/>
          </p:cNvSpPr>
          <p:nvPr>
            <p:ph idx="1"/>
          </p:nvPr>
        </p:nvSpPr>
        <p:spPr/>
        <p:txBody>
          <a:bodyPr/>
          <a:lstStyle>
            <a:lvl1pPr marL="514350" indent="-514350">
              <a:buClr>
                <a:srgbClr val="3C7704"/>
              </a:buClr>
              <a:buFont typeface="+mj-lt"/>
              <a:buAutoNum type="arabicPeriod"/>
              <a:defRPr/>
            </a:lvl1pPr>
            <a:lvl2pPr marL="971550" indent="-514350">
              <a:buClr>
                <a:srgbClr val="3C7704"/>
              </a:buClr>
              <a:buFont typeface="+mj-lt"/>
              <a:buAutoNum type="arabicPeriod"/>
              <a:defRPr/>
            </a:lvl2pPr>
            <a:lvl3pPr marL="1371600" indent="-457200">
              <a:buClr>
                <a:srgbClr val="3C7704"/>
              </a:buClr>
              <a:buFont typeface="+mj-lt"/>
              <a:buAutoNum type="arabicPeriod"/>
              <a:defRPr/>
            </a:lvl3pPr>
            <a:lvl4pPr marL="1828800" indent="-457200">
              <a:buClr>
                <a:srgbClr val="3C7704"/>
              </a:buClr>
              <a:buFont typeface="+mj-lt"/>
              <a:buAutoNum type="arabicPeriod"/>
              <a:defRPr/>
            </a:lvl4pPr>
            <a:lvl5pPr marL="2286000" indent="-457200">
              <a:buClr>
                <a:srgbClr val="3C7704"/>
              </a:buClr>
              <a:buFont typeface="+mj-lt"/>
              <a:buAutoNum type="arabicPeriod"/>
              <a:defRPr/>
            </a:lvl5pPr>
          </a:lstStyle>
          <a:p>
            <a:pPr lvl="0"/>
            <a:r>
              <a:rPr lang="de-DE" dirty="0" smtClean="0"/>
              <a:t>Click </a:t>
            </a:r>
            <a:r>
              <a:rPr lang="de-DE" dirty="0" err="1" smtClean="0"/>
              <a:t>to</a:t>
            </a:r>
            <a:r>
              <a:rPr lang="de-DE" dirty="0" smtClean="0"/>
              <a:t> </a:t>
            </a:r>
            <a:r>
              <a:rPr lang="de-DE" dirty="0" err="1" smtClean="0"/>
              <a:t>edit</a:t>
            </a:r>
            <a:r>
              <a:rPr lang="de-DE" dirty="0" smtClean="0"/>
              <a:t> Master </a:t>
            </a:r>
            <a:r>
              <a:rPr lang="de-DE" dirty="0" err="1" smtClean="0"/>
              <a:t>text</a:t>
            </a:r>
            <a:r>
              <a:rPr lang="de-DE" dirty="0" smtClean="0"/>
              <a:t> </a:t>
            </a:r>
            <a:r>
              <a:rPr lang="de-DE" dirty="0" err="1" smtClean="0"/>
              <a:t>styles</a:t>
            </a:r>
            <a:endParaRPr lang="de-DE" dirty="0" smtClean="0"/>
          </a:p>
          <a:p>
            <a:pPr lvl="1"/>
            <a:r>
              <a:rPr lang="de-DE" dirty="0" smtClean="0"/>
              <a:t>Second </a:t>
            </a:r>
            <a:r>
              <a:rPr lang="de-DE" dirty="0" err="1" smtClean="0"/>
              <a:t>level</a:t>
            </a:r>
            <a:endParaRPr lang="de-DE" dirty="0" smtClean="0"/>
          </a:p>
          <a:p>
            <a:pPr lvl="2"/>
            <a:r>
              <a:rPr lang="de-DE" dirty="0" smtClean="0"/>
              <a:t>Third </a:t>
            </a:r>
            <a:r>
              <a:rPr lang="de-DE" dirty="0" err="1" smtClean="0"/>
              <a:t>level</a:t>
            </a:r>
            <a:endParaRPr lang="de-DE" dirty="0" smtClean="0"/>
          </a:p>
          <a:p>
            <a:pPr lvl="3"/>
            <a:r>
              <a:rPr lang="de-DE" dirty="0" err="1" smtClean="0"/>
              <a:t>Fourth</a:t>
            </a:r>
            <a:r>
              <a:rPr lang="de-DE" dirty="0" smtClean="0"/>
              <a:t> </a:t>
            </a:r>
            <a:r>
              <a:rPr lang="de-DE" dirty="0" err="1" smtClean="0"/>
              <a:t>level</a:t>
            </a:r>
            <a:endParaRPr lang="de-DE" dirty="0" smtClean="0"/>
          </a:p>
          <a:p>
            <a:pPr lvl="4"/>
            <a:r>
              <a:rPr lang="de-DE" dirty="0" err="1" smtClean="0"/>
              <a:t>Fifth</a:t>
            </a:r>
            <a:r>
              <a:rPr lang="de-DE" dirty="0" smtClean="0"/>
              <a:t> </a:t>
            </a:r>
            <a:r>
              <a:rPr lang="de-DE" dirty="0" err="1" smtClean="0"/>
              <a:t>level</a:t>
            </a:r>
            <a:endParaRPr lang="de-DE" dirty="0"/>
          </a:p>
        </p:txBody>
      </p:sp>
      <p:sp>
        <p:nvSpPr>
          <p:cNvPr id="5" name="Footer Placeholder 4"/>
          <p:cNvSpPr>
            <a:spLocks noGrp="1"/>
          </p:cNvSpPr>
          <p:nvPr>
            <p:ph type="ftr" sz="quarter" idx="11"/>
          </p:nvPr>
        </p:nvSpPr>
        <p:spPr>
          <a:xfrm>
            <a:off x="3131840" y="6304235"/>
            <a:ext cx="2895600" cy="365125"/>
          </a:xfrm>
          <a:prstGeom prst="rect">
            <a:avLst/>
          </a:prstGeom>
        </p:spPr>
        <p:txBody>
          <a:bodyPr/>
          <a:lstStyle/>
          <a:p>
            <a:fld id="{3FA8C6BC-68DF-4D5B-A1B8-9D6BE84E80B6}" type="slidenum">
              <a:rPr lang="de-DE" smtClean="0"/>
              <a:pPr/>
              <a:t>‹#›</a:t>
            </a:fld>
            <a:endParaRPr lang="de-DE" dirty="0"/>
          </a:p>
        </p:txBody>
      </p:sp>
      <p:sp>
        <p:nvSpPr>
          <p:cNvPr id="6" name="Rectangle 5"/>
          <p:cNvSpPr/>
          <p:nvPr userDrawn="1"/>
        </p:nvSpPr>
        <p:spPr>
          <a:xfrm rot="16200000">
            <a:off x="6120172" y="3176972"/>
            <a:ext cx="5544616" cy="57606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solidFill>
                  <a:schemeClr val="tx1"/>
                </a:solidFill>
              </a:rPr>
              <a:t>Anna Förster, Introduction to Wireless Sensor Networks, 2016 </a:t>
            </a:r>
            <a:endParaRPr lang="en-US" sz="1600" dirty="0">
              <a:solidFill>
                <a:schemeClr val="tx1"/>
              </a:solidFill>
            </a:endParaRPr>
          </a:p>
        </p:txBody>
      </p:sp>
    </p:spTree>
    <p:extLst>
      <p:ext uri="{BB962C8B-B14F-4D97-AF65-F5344CB8AC3E}">
        <p14:creationId xmlns:p14="http://schemas.microsoft.com/office/powerpoint/2010/main" val="1090680952"/>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de-DE" smtClean="0"/>
              <a:t>Click to edit Master title style</a:t>
            </a:r>
            <a:endParaRPr lang="de-DE"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Click to edit Master text styles</a:t>
            </a:r>
          </a:p>
        </p:txBody>
      </p:sp>
      <p:sp>
        <p:nvSpPr>
          <p:cNvPr id="5" name="Footer Placeholder 4"/>
          <p:cNvSpPr>
            <a:spLocks noGrp="1"/>
          </p:cNvSpPr>
          <p:nvPr>
            <p:ph type="ftr" sz="quarter" idx="11"/>
          </p:nvPr>
        </p:nvSpPr>
        <p:spPr>
          <a:xfrm>
            <a:off x="3131840" y="6304235"/>
            <a:ext cx="2895600" cy="365125"/>
          </a:xfrm>
          <a:prstGeom prst="rect">
            <a:avLst/>
          </a:prstGeom>
        </p:spPr>
        <p:txBody>
          <a:bodyPr/>
          <a:lstStyle/>
          <a:p>
            <a:fld id="{3FA8C6BC-68DF-4D5B-A1B8-9D6BE84E80B6}" type="slidenum">
              <a:rPr lang="de-DE" smtClean="0"/>
              <a:pPr/>
              <a:t>‹#›</a:t>
            </a:fld>
            <a:endParaRPr lang="de-DE" dirty="0"/>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endParaRPr lang="de-DE" dirty="0"/>
          </a:p>
        </p:txBody>
      </p:sp>
    </p:spTree>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Click to edit Master title style</a:t>
            </a:r>
            <a:endParaRPr lang="de-DE" dirty="0"/>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dirty="0"/>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a:p>
        </p:txBody>
      </p:sp>
      <p:sp>
        <p:nvSpPr>
          <p:cNvPr id="6" name="Footer Placeholder 5"/>
          <p:cNvSpPr>
            <a:spLocks noGrp="1"/>
          </p:cNvSpPr>
          <p:nvPr>
            <p:ph type="ftr" sz="quarter" idx="11"/>
          </p:nvPr>
        </p:nvSpPr>
        <p:spPr>
          <a:xfrm>
            <a:off x="3131840" y="6304235"/>
            <a:ext cx="2895600" cy="365125"/>
          </a:xfrm>
          <a:prstGeom prst="rect">
            <a:avLst/>
          </a:prstGeom>
        </p:spPr>
        <p:txBody>
          <a:bodyPr/>
          <a:lstStyle/>
          <a:p>
            <a:fld id="{3FA8C6BC-68DF-4D5B-A1B8-9D6BE84E80B6}" type="slidenum">
              <a:rPr lang="de-DE" smtClean="0"/>
              <a:pPr/>
              <a:t>‹#›</a:t>
            </a:fld>
            <a:endParaRPr lang="de-DE" dirty="0" smtClean="0"/>
          </a:p>
        </p:txBody>
      </p:sp>
      <p:sp>
        <p:nvSpPr>
          <p:cNvPr id="7" name="Rectangle 6"/>
          <p:cNvSpPr/>
          <p:nvPr userDrawn="1"/>
        </p:nvSpPr>
        <p:spPr>
          <a:xfrm rot="16200000">
            <a:off x="6120172" y="3176972"/>
            <a:ext cx="5544616" cy="57606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solidFill>
                  <a:schemeClr val="tx1"/>
                </a:solidFill>
              </a:rPr>
              <a:t>Anna Förster, Introduction to Wireless Sensor Networks, 2016 </a:t>
            </a:r>
            <a:endParaRPr lang="en-US" sz="1600" dirty="0">
              <a:solidFill>
                <a:schemeClr val="tx1"/>
              </a:solidFill>
            </a:endParaRPr>
          </a:p>
        </p:txBody>
      </p:sp>
    </p:spTree>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Click to edit Master title style</a:t>
            </a:r>
            <a:endParaRPr lang="de-DE"/>
          </a:p>
        </p:txBody>
      </p:sp>
      <p:sp>
        <p:nvSpPr>
          <p:cNvPr id="4" name="Footer Placeholder 3"/>
          <p:cNvSpPr>
            <a:spLocks noGrp="1"/>
          </p:cNvSpPr>
          <p:nvPr>
            <p:ph type="ftr" sz="quarter" idx="11"/>
          </p:nvPr>
        </p:nvSpPr>
        <p:spPr>
          <a:xfrm>
            <a:off x="3131840" y="6304235"/>
            <a:ext cx="2895600" cy="365125"/>
          </a:xfrm>
          <a:prstGeom prst="rect">
            <a:avLst/>
          </a:prstGeom>
        </p:spPr>
        <p:txBody>
          <a:bodyPr/>
          <a:lstStyle/>
          <a:p>
            <a:r>
              <a:rPr lang="uk-UA" smtClean="0"/>
              <a:t>‹#›</a:t>
            </a:r>
            <a:endParaRPr lang="de-DE" dirty="0"/>
          </a:p>
        </p:txBody>
      </p:sp>
      <p:sp>
        <p:nvSpPr>
          <p:cNvPr id="5" name="Rectangle 4"/>
          <p:cNvSpPr/>
          <p:nvPr userDrawn="1"/>
        </p:nvSpPr>
        <p:spPr>
          <a:xfrm rot="16200000">
            <a:off x="6120172" y="3176972"/>
            <a:ext cx="5544616" cy="57606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solidFill>
                  <a:schemeClr val="tx1"/>
                </a:solidFill>
              </a:rPr>
              <a:t>Anna Förster, Introduction to Wireless Sensor Networks, 2016 </a:t>
            </a:r>
            <a:endParaRPr lang="en-US" sz="1600" dirty="0">
              <a:solidFill>
                <a:schemeClr val="tx1"/>
              </a:solidFill>
            </a:endParaRPr>
          </a:p>
        </p:txBody>
      </p:sp>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3131840" y="6304235"/>
            <a:ext cx="2895600" cy="365125"/>
          </a:xfrm>
          <a:prstGeom prst="rect">
            <a:avLst/>
          </a:prstGeom>
        </p:spPr>
        <p:txBody>
          <a:bodyPr/>
          <a:lstStyle/>
          <a:p>
            <a:r>
              <a:rPr lang="uk-UA" smtClean="0"/>
              <a:t>‹#›</a:t>
            </a:r>
            <a:endParaRPr lang="de-DE" dirty="0"/>
          </a:p>
        </p:txBody>
      </p:sp>
      <p:sp>
        <p:nvSpPr>
          <p:cNvPr id="4" name="Rectangle 3"/>
          <p:cNvSpPr/>
          <p:nvPr userDrawn="1"/>
        </p:nvSpPr>
        <p:spPr>
          <a:xfrm rot="16200000">
            <a:off x="6120172" y="3176972"/>
            <a:ext cx="5544616" cy="57606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solidFill>
                  <a:schemeClr val="tx1"/>
                </a:solidFill>
              </a:rPr>
              <a:t>Anna Förster, Introduction to Wireless Sensor Networks, 2016 </a:t>
            </a:r>
            <a:endParaRPr lang="en-US" sz="1600" dirty="0">
              <a:solidFill>
                <a:schemeClr val="tx1"/>
              </a:solidFill>
            </a:endParaRPr>
          </a:p>
        </p:txBody>
      </p:sp>
    </p:spTree>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image" Target="../media/image3.emf"/><Relationship Id="rId12"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png"/><Relationship Id="rId10"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9"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764704"/>
          </a:xfrm>
          <a:prstGeom prst="rect">
            <a:avLst/>
          </a:prstGeom>
        </p:spPr>
        <p:txBody>
          <a:bodyPr vert="horz" lIns="91440" tIns="45720" rIns="91440" bIns="45720" rtlCol="0" anchor="ctr">
            <a:noAutofit/>
          </a:bodyPr>
          <a:lstStyle/>
          <a:p>
            <a:r>
              <a:rPr lang="de-DE" dirty="0" smtClean="0"/>
              <a:t>Click </a:t>
            </a:r>
            <a:r>
              <a:rPr lang="de-DE" dirty="0" err="1" smtClean="0"/>
              <a:t>to</a:t>
            </a:r>
            <a:r>
              <a:rPr lang="de-DE" dirty="0" smtClean="0"/>
              <a:t> </a:t>
            </a:r>
            <a:r>
              <a:rPr lang="de-DE" dirty="0" err="1" smtClean="0"/>
              <a:t>edit</a:t>
            </a:r>
            <a:r>
              <a:rPr lang="de-DE" dirty="0" smtClean="0"/>
              <a:t> Master title style</a:t>
            </a:r>
            <a:endParaRPr lang="de-DE" dirty="0"/>
          </a:p>
        </p:txBody>
      </p:sp>
      <p:sp>
        <p:nvSpPr>
          <p:cNvPr id="3" name="Text Placeholder 2"/>
          <p:cNvSpPr>
            <a:spLocks noGrp="1"/>
          </p:cNvSpPr>
          <p:nvPr>
            <p:ph type="body" idx="1"/>
          </p:nvPr>
        </p:nvSpPr>
        <p:spPr>
          <a:xfrm>
            <a:off x="457200" y="980728"/>
            <a:ext cx="8229600" cy="5145435"/>
          </a:xfrm>
          <a:prstGeom prst="rect">
            <a:avLst/>
          </a:prstGeom>
        </p:spPr>
        <p:txBody>
          <a:bodyPr vert="horz" lIns="91440" tIns="45720" rIns="91440" bIns="45720" rtlCol="0">
            <a:normAutofit/>
          </a:body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de-DE" dirty="0"/>
          </a:p>
        </p:txBody>
      </p:sp>
      <p:sp>
        <p:nvSpPr>
          <p:cNvPr id="10" name="Rectangle 9"/>
          <p:cNvSpPr/>
          <p:nvPr userDrawn="1"/>
        </p:nvSpPr>
        <p:spPr>
          <a:xfrm>
            <a:off x="-108520" y="6165304"/>
            <a:ext cx="2880320" cy="6926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10"/>
          <a:stretch>
            <a:fillRect/>
          </a:stretch>
        </p:blipFill>
        <p:spPr>
          <a:xfrm>
            <a:off x="53008" y="6237312"/>
            <a:ext cx="990600" cy="482600"/>
          </a:xfrm>
          <a:prstGeom prst="rect">
            <a:avLst/>
          </a:prstGeom>
        </p:spPr>
      </p:pic>
      <p:pic>
        <p:nvPicPr>
          <p:cNvPr id="11" name="Picture 10"/>
          <p:cNvPicPr>
            <a:picLocks noChangeAspect="1"/>
          </p:cNvPicPr>
          <p:nvPr userDrawn="1"/>
        </p:nvPicPr>
        <p:blipFill>
          <a:blip r:embed="rId11"/>
          <a:stretch>
            <a:fillRect/>
          </a:stretch>
        </p:blipFill>
        <p:spPr>
          <a:xfrm>
            <a:off x="1259632" y="6309320"/>
            <a:ext cx="1181100" cy="355600"/>
          </a:xfrm>
          <a:prstGeom prst="rect">
            <a:avLst/>
          </a:prstGeom>
        </p:spPr>
      </p:pic>
      <p:sp>
        <p:nvSpPr>
          <p:cNvPr id="12" name="Slide Number Placeholder 11"/>
          <p:cNvSpPr>
            <a:spLocks noGrp="1"/>
          </p:cNvSpPr>
          <p:nvPr>
            <p:ph type="sldNum" sz="quarter" idx="4"/>
          </p:nvPr>
        </p:nvSpPr>
        <p:spPr>
          <a:xfrm>
            <a:off x="5148064" y="6381328"/>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0DD6B2-4EAD-7646-BE25-47CB62D96D24}"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1" r:id="rId4"/>
    <p:sldLayoutId id="2147483652" r:id="rId5"/>
    <p:sldLayoutId id="2147483654" r:id="rId6"/>
    <p:sldLayoutId id="2147483655" r:id="rId7"/>
  </p:sldLayoutIdLst>
  <p:timing>
    <p:tnLst>
      <p:par>
        <p:cTn xmlns:p14="http://schemas.microsoft.com/office/powerpoint/2010/main" id="1" dur="indefinite" restart="never" nodeType="tmRoot"/>
      </p:par>
    </p:tnLst>
  </p:timing>
  <p:hf hdr="0" ftr="0" dt="0"/>
  <p:txStyles>
    <p:titleStyle>
      <a:lvl1pPr algn="l" defTabSz="914400" rtl="0" eaLnBrk="1" latinLnBrk="0" hangingPunct="1">
        <a:spcBef>
          <a:spcPct val="0"/>
        </a:spcBef>
        <a:buNone/>
        <a:defRPr sz="4000" kern="1200">
          <a:solidFill>
            <a:schemeClr val="tx1"/>
          </a:solidFill>
          <a:latin typeface="Arial" pitchFamily="34" charset="0"/>
          <a:ea typeface="+mj-ea"/>
          <a:cs typeface="Arial" pitchFamily="34" charset="0"/>
        </a:defRPr>
      </a:lvl1pPr>
    </p:titleStyle>
    <p:bodyStyle>
      <a:lvl1pPr marL="342900" indent="-342900" algn="l" defTabSz="914400" rtl="0" eaLnBrk="1" latinLnBrk="0" hangingPunct="1">
        <a:spcBef>
          <a:spcPct val="20000"/>
        </a:spcBef>
        <a:buFontTx/>
        <a:buBlip>
          <a:blip r:embed="rId12"/>
        </a:buBlip>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Tx/>
        <a:buBlip>
          <a:blip r:embed="rId12"/>
        </a:buBlip>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Tx/>
        <a:buBlip>
          <a:blip r:embed="rId12"/>
        </a:buBlip>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Tx/>
        <a:buBlip>
          <a:blip r:embed="rId12"/>
        </a:buBlip>
        <a:defRPr sz="24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Tx/>
        <a:buBlip>
          <a:blip r:embed="rId12"/>
        </a:buBlip>
        <a:defRPr sz="2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 Id="rId3" Type="http://schemas.openxmlformats.org/officeDocument/2006/relationships/image" Target="../media/image26.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 Id="rId3" Type="http://schemas.openxmlformats.org/officeDocument/2006/relationships/image" Target="../media/image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 Id="rId3" Type="http://schemas.openxmlformats.org/officeDocument/2006/relationships/image" Target="../media/image10.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 Id="rId3" Type="http://schemas.openxmlformats.org/officeDocument/2006/relationships/image" Target="../media/image11.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08720" y="620688"/>
            <a:ext cx="6119664" cy="1470025"/>
          </a:xfrm>
        </p:spPr>
        <p:txBody>
          <a:bodyPr/>
          <a:lstStyle/>
          <a:p>
            <a:r>
              <a:rPr lang="de-DE" sz="2400" dirty="0" smtClean="0">
                <a:latin typeface="Arial"/>
                <a:cs typeface="Arial"/>
              </a:rPr>
              <a:t>INTRODUCTION TO </a:t>
            </a:r>
            <a:br>
              <a:rPr lang="de-DE" sz="2400" dirty="0" smtClean="0">
                <a:latin typeface="Arial"/>
                <a:cs typeface="Arial"/>
              </a:rPr>
            </a:br>
            <a:r>
              <a:rPr lang="de-DE" sz="2400" dirty="0" smtClean="0">
                <a:latin typeface="Arial"/>
                <a:cs typeface="Arial"/>
              </a:rPr>
              <a:t>WIRELESS SENSOR NETWORKS</a:t>
            </a:r>
            <a:endParaRPr lang="de-DE" sz="2400" dirty="0">
              <a:latin typeface="Arial"/>
              <a:cs typeface="Arial"/>
            </a:endParaRPr>
          </a:p>
        </p:txBody>
      </p:sp>
      <p:sp>
        <p:nvSpPr>
          <p:cNvPr id="3" name="Subtitle 2"/>
          <p:cNvSpPr>
            <a:spLocks noGrp="1"/>
          </p:cNvSpPr>
          <p:nvPr>
            <p:ph type="subTitle" idx="1"/>
          </p:nvPr>
        </p:nvSpPr>
        <p:spPr>
          <a:xfrm>
            <a:off x="899592" y="3620616"/>
            <a:ext cx="7416824" cy="1752600"/>
          </a:xfrm>
        </p:spPr>
        <p:txBody>
          <a:bodyPr/>
          <a:lstStyle/>
          <a:p>
            <a:r>
              <a:rPr lang="de-DE" dirty="0" smtClean="0"/>
              <a:t>CHAPTER 3: </a:t>
            </a:r>
            <a:br>
              <a:rPr lang="de-DE" dirty="0" smtClean="0"/>
            </a:br>
            <a:r>
              <a:rPr lang="de-DE" dirty="0" smtClean="0"/>
              <a:t>RADIO COMMUNICATIONS</a:t>
            </a:r>
            <a:endParaRPr lang="de-DE" dirty="0"/>
          </a:p>
        </p:txBody>
      </p:sp>
      <p:sp>
        <p:nvSpPr>
          <p:cNvPr id="4" name="TextBox 3"/>
          <p:cNvSpPr txBox="1"/>
          <p:nvPr/>
        </p:nvSpPr>
        <p:spPr>
          <a:xfrm>
            <a:off x="3419872" y="4653136"/>
            <a:ext cx="2335896" cy="584776"/>
          </a:xfrm>
          <a:prstGeom prst="rect">
            <a:avLst/>
          </a:prstGeom>
          <a:noFill/>
        </p:spPr>
        <p:txBody>
          <a:bodyPr wrap="none" rtlCol="0">
            <a:spAutoFit/>
          </a:bodyPr>
          <a:lstStyle/>
          <a:p>
            <a:r>
              <a:rPr lang="en-US" sz="3200" dirty="0" smtClean="0"/>
              <a:t>Anna Förster</a:t>
            </a:r>
            <a:endParaRPr lang="en-US" sz="3200" dirty="0"/>
          </a:p>
        </p:txBody>
      </p:sp>
      <p:pic>
        <p:nvPicPr>
          <p:cNvPr id="5" name="Picture 4" descr="1118993519.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20" y="1052736"/>
            <a:ext cx="1534115" cy="23114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Attenuation</a:t>
            </a:r>
            <a:endParaRPr lang="en-US" dirty="0"/>
          </a:p>
        </p:txBody>
      </p:sp>
      <p:sp>
        <p:nvSpPr>
          <p:cNvPr id="3" name="Content Placeholder 2"/>
          <p:cNvSpPr>
            <a:spLocks noGrp="1"/>
          </p:cNvSpPr>
          <p:nvPr>
            <p:ph idx="1"/>
          </p:nvPr>
        </p:nvSpPr>
        <p:spPr>
          <a:xfrm>
            <a:off x="457200" y="1484784"/>
            <a:ext cx="4474840" cy="4641379"/>
          </a:xfrm>
        </p:spPr>
        <p:txBody>
          <a:bodyPr>
            <a:noAutofit/>
          </a:bodyPr>
          <a:lstStyle/>
          <a:p>
            <a:pPr marL="0" indent="0">
              <a:buNone/>
            </a:pPr>
            <a:r>
              <a:rPr lang="en-US" sz="2400" dirty="0"/>
              <a:t>This process spreads the energy of the wave to larger space. It is similar to a balloon, which is a dark red color before </a:t>
            </a:r>
            <a:r>
              <a:rPr lang="en-US" sz="2400" dirty="0" smtClean="0"/>
              <a:t>filling </a:t>
            </a:r>
            <a:r>
              <a:rPr lang="en-US" sz="2400" dirty="0"/>
              <a:t>it with air, but then becomes almost transparent once </a:t>
            </a:r>
            <a:r>
              <a:rPr lang="en-US" sz="2400" dirty="0" smtClean="0"/>
              <a:t>filled</a:t>
            </a:r>
            <a:r>
              <a:rPr lang="en-US" sz="2400" dirty="0"/>
              <a:t>. Thus, with growing distance from the sender, the wave becomes less and less powerful and harder to detect </a:t>
            </a:r>
          </a:p>
        </p:txBody>
      </p:sp>
      <p:pic>
        <p:nvPicPr>
          <p:cNvPr id="4" name="Picture 3"/>
          <p:cNvPicPr>
            <a:picLocks noChangeAspect="1"/>
          </p:cNvPicPr>
          <p:nvPr/>
        </p:nvPicPr>
        <p:blipFill>
          <a:blip r:embed="rId2"/>
          <a:stretch>
            <a:fillRect/>
          </a:stretch>
        </p:blipFill>
        <p:spPr>
          <a:xfrm>
            <a:off x="5436096" y="1988840"/>
            <a:ext cx="2773660" cy="3090650"/>
          </a:xfrm>
          <a:prstGeom prst="rect">
            <a:avLst/>
          </a:prstGeom>
        </p:spPr>
      </p:pic>
    </p:spTree>
    <p:extLst>
      <p:ext uri="{BB962C8B-B14F-4D97-AF65-F5344CB8AC3E}">
        <p14:creationId xmlns:p14="http://schemas.microsoft.com/office/powerpoint/2010/main" val="391036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Reflection / Refraction</a:t>
            </a:r>
            <a:endParaRPr lang="en-US" dirty="0"/>
          </a:p>
        </p:txBody>
      </p:sp>
      <p:sp>
        <p:nvSpPr>
          <p:cNvPr id="3" name="Content Placeholder 2"/>
          <p:cNvSpPr>
            <a:spLocks noGrp="1"/>
          </p:cNvSpPr>
          <p:nvPr>
            <p:ph idx="1"/>
          </p:nvPr>
        </p:nvSpPr>
        <p:spPr>
          <a:xfrm>
            <a:off x="395536" y="1340768"/>
            <a:ext cx="4608512" cy="4320480"/>
          </a:xfrm>
        </p:spPr>
        <p:txBody>
          <a:bodyPr>
            <a:noAutofit/>
          </a:bodyPr>
          <a:lstStyle/>
          <a:p>
            <a:pPr marL="0" indent="0">
              <a:buNone/>
            </a:pPr>
            <a:r>
              <a:rPr lang="en-US" sz="2400" dirty="0"/>
              <a:t>This process changes the direction of the wave when it meets a surface. Part of the wave gets </a:t>
            </a:r>
            <a:r>
              <a:rPr lang="en-US" sz="2400" dirty="0" smtClean="0"/>
              <a:t>reflected </a:t>
            </a:r>
            <a:r>
              <a:rPr lang="en-US" sz="2400" dirty="0"/>
              <a:t>and travels a new trajectory, another part of the wave gets refracted into the material and changes its proper- ties. Both processes create new, secondary waves, which also reach the receiver at some point in time, slightly after the primary wave. </a:t>
            </a:r>
          </a:p>
          <a:p>
            <a:pPr marL="0" indent="0">
              <a:buNone/>
            </a:pPr>
            <a:endParaRPr lang="en-US" sz="2400" dirty="0"/>
          </a:p>
        </p:txBody>
      </p:sp>
      <p:pic>
        <p:nvPicPr>
          <p:cNvPr id="6" name="Picture 5"/>
          <p:cNvPicPr>
            <a:picLocks noChangeAspect="1"/>
          </p:cNvPicPr>
          <p:nvPr/>
        </p:nvPicPr>
        <p:blipFill>
          <a:blip r:embed="rId2"/>
          <a:stretch>
            <a:fillRect/>
          </a:stretch>
        </p:blipFill>
        <p:spPr>
          <a:xfrm>
            <a:off x="5580112" y="1628800"/>
            <a:ext cx="2430760" cy="3459158"/>
          </a:xfrm>
          <a:prstGeom prst="rect">
            <a:avLst/>
          </a:prstGeom>
        </p:spPr>
      </p:pic>
      <p:sp>
        <p:nvSpPr>
          <p:cNvPr id="7" name="Rectangle 6"/>
          <p:cNvSpPr/>
          <p:nvPr/>
        </p:nvSpPr>
        <p:spPr>
          <a:xfrm>
            <a:off x="5940152" y="4581128"/>
            <a:ext cx="432048" cy="648072"/>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8014496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Diffraction / Scattering</a:t>
            </a:r>
            <a:endParaRPr lang="en-US" dirty="0"/>
          </a:p>
        </p:txBody>
      </p:sp>
      <p:sp>
        <p:nvSpPr>
          <p:cNvPr id="3" name="Content Placeholder 2"/>
          <p:cNvSpPr>
            <a:spLocks noGrp="1"/>
          </p:cNvSpPr>
          <p:nvPr>
            <p:ph idx="1"/>
          </p:nvPr>
        </p:nvSpPr>
        <p:spPr>
          <a:xfrm>
            <a:off x="457200" y="2276871"/>
            <a:ext cx="4330824" cy="2016225"/>
          </a:xfrm>
        </p:spPr>
        <p:txBody>
          <a:bodyPr>
            <a:normAutofit/>
          </a:bodyPr>
          <a:lstStyle/>
          <a:p>
            <a:pPr marL="0" indent="0">
              <a:buNone/>
            </a:pPr>
            <a:r>
              <a:rPr lang="en-US" sz="2400" dirty="0"/>
              <a:t>Sharp edges and uneven surfaces in the environment can break the wave into several secondary waves </a:t>
            </a:r>
          </a:p>
          <a:p>
            <a:pPr marL="0" indent="0">
              <a:buNone/>
            </a:pPr>
            <a:endParaRPr lang="en-US" sz="2400" dirty="0"/>
          </a:p>
        </p:txBody>
      </p:sp>
      <p:pic>
        <p:nvPicPr>
          <p:cNvPr id="4" name="Picture 3"/>
          <p:cNvPicPr>
            <a:picLocks noChangeAspect="1"/>
          </p:cNvPicPr>
          <p:nvPr/>
        </p:nvPicPr>
        <p:blipFill>
          <a:blip r:embed="rId2"/>
          <a:stretch>
            <a:fillRect/>
          </a:stretch>
        </p:blipFill>
        <p:spPr>
          <a:xfrm>
            <a:off x="4932040" y="1700808"/>
            <a:ext cx="2883892" cy="3264185"/>
          </a:xfrm>
          <a:prstGeom prst="rect">
            <a:avLst/>
          </a:prstGeom>
        </p:spPr>
      </p:pic>
    </p:spTree>
    <p:extLst>
      <p:ext uri="{BB962C8B-B14F-4D97-AF65-F5344CB8AC3E}">
        <p14:creationId xmlns:p14="http://schemas.microsoft.com/office/powerpoint/2010/main" val="3026168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Doppler Effect</a:t>
            </a:r>
            <a:endParaRPr lang="en-US" dirty="0"/>
          </a:p>
        </p:txBody>
      </p:sp>
      <p:sp>
        <p:nvSpPr>
          <p:cNvPr id="3" name="Content Placeholder 2"/>
          <p:cNvSpPr>
            <a:spLocks noGrp="1"/>
          </p:cNvSpPr>
          <p:nvPr>
            <p:ph idx="1"/>
          </p:nvPr>
        </p:nvSpPr>
        <p:spPr>
          <a:xfrm>
            <a:off x="457200" y="980729"/>
            <a:ext cx="8075240" cy="2808311"/>
          </a:xfrm>
        </p:spPr>
        <p:txBody>
          <a:bodyPr>
            <a:normAutofit/>
          </a:bodyPr>
          <a:lstStyle/>
          <a:p>
            <a:pPr marL="0" indent="0">
              <a:buNone/>
            </a:pPr>
            <a:r>
              <a:rPr lang="en-US" sz="2400" dirty="0"/>
              <a:t>T</a:t>
            </a:r>
            <a:r>
              <a:rPr lang="en-US" sz="2400" dirty="0" smtClean="0"/>
              <a:t>he </a:t>
            </a:r>
            <a:r>
              <a:rPr lang="en-US" sz="2400" dirty="0"/>
              <a:t>frequency of the signal changes with its relative velocity to the receiver. The Doppler effect is well known for its impact on the police siren, which sounds different to the observer depending on whether the police car is approaching or moving away. The same happens with the radio waves when their frequencies get shifted in one or the other direction which results in a loss of center. </a:t>
            </a:r>
          </a:p>
          <a:p>
            <a:pPr marL="0" indent="0">
              <a:buNone/>
            </a:pPr>
            <a:endParaRPr lang="en-US" sz="2400" dirty="0"/>
          </a:p>
        </p:txBody>
      </p:sp>
      <p:pic>
        <p:nvPicPr>
          <p:cNvPr id="4" name="Picture 3"/>
          <p:cNvPicPr>
            <a:picLocks noChangeAspect="1"/>
          </p:cNvPicPr>
          <p:nvPr/>
        </p:nvPicPr>
        <p:blipFill>
          <a:blip r:embed="rId2"/>
          <a:stretch>
            <a:fillRect/>
          </a:stretch>
        </p:blipFill>
        <p:spPr>
          <a:xfrm>
            <a:off x="971600" y="4077072"/>
            <a:ext cx="7025766" cy="1512168"/>
          </a:xfrm>
          <a:prstGeom prst="rect">
            <a:avLst/>
          </a:prstGeom>
        </p:spPr>
      </p:pic>
    </p:spTree>
    <p:extLst>
      <p:ext uri="{BB962C8B-B14F-4D97-AF65-F5344CB8AC3E}">
        <p14:creationId xmlns:p14="http://schemas.microsoft.com/office/powerpoint/2010/main" val="25446613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Path Loss</a:t>
            </a:r>
            <a:endParaRPr lang="en-US" dirty="0"/>
          </a:p>
        </p:txBody>
      </p:sp>
      <p:sp>
        <p:nvSpPr>
          <p:cNvPr id="3" name="Content Placeholder 2"/>
          <p:cNvSpPr>
            <a:spLocks noGrp="1"/>
          </p:cNvSpPr>
          <p:nvPr>
            <p:ph idx="1"/>
          </p:nvPr>
        </p:nvSpPr>
        <p:spPr>
          <a:xfrm>
            <a:off x="467544" y="3068960"/>
            <a:ext cx="8229600" cy="1656184"/>
          </a:xfrm>
          <a:ln>
            <a:solidFill>
              <a:schemeClr val="accent3"/>
            </a:solidFill>
          </a:ln>
        </p:spPr>
        <p:txBody>
          <a:bodyPr/>
          <a:lstStyle/>
          <a:p>
            <a:pPr marL="0" indent="0">
              <a:buNone/>
            </a:pPr>
            <a:r>
              <a:rPr lang="en-US" b="1" i="1" dirty="0" smtClean="0"/>
              <a:t>Path loss </a:t>
            </a:r>
            <a:r>
              <a:rPr lang="en-US" i="1" dirty="0" smtClean="0"/>
              <a:t>is the reduction in power density of an electromagnetic </a:t>
            </a:r>
            <a:r>
              <a:rPr lang="en-US" i="1" dirty="0"/>
              <a:t>wave as it propagates through space. </a:t>
            </a:r>
            <a:endParaRPr lang="en-US" dirty="0"/>
          </a:p>
          <a:p>
            <a:pPr marL="0" indent="0">
              <a:buNone/>
            </a:pPr>
            <a:endParaRPr lang="en-US" dirty="0"/>
          </a:p>
        </p:txBody>
      </p:sp>
      <p:sp>
        <p:nvSpPr>
          <p:cNvPr id="4" name="Content Placeholder 2"/>
          <p:cNvSpPr txBox="1">
            <a:spLocks/>
          </p:cNvSpPr>
          <p:nvPr/>
        </p:nvSpPr>
        <p:spPr>
          <a:xfrm>
            <a:off x="467544" y="2132856"/>
            <a:ext cx="8229600" cy="720080"/>
          </a:xfrm>
          <a:prstGeom prst="rect">
            <a:avLst/>
          </a:prstGeom>
          <a:ln>
            <a:noFill/>
          </a:ln>
        </p:spPr>
        <p:txBody>
          <a:bodyPr vert="horz" lIns="91440" tIns="45720" rIns="91440" bIns="45720" rtlCol="0">
            <a:normAutofit/>
          </a:bodyPr>
          <a:lstStyle>
            <a:lvl1pPr marL="342900" indent="-342900" algn="l" defTabSz="914400" rtl="0" eaLnBrk="1" latinLnBrk="0" hangingPunct="1">
              <a:spcBef>
                <a:spcPct val="20000"/>
              </a:spcBef>
              <a:buFontTx/>
              <a:buBlip>
                <a:blip r:embed="rId2"/>
              </a:buBlip>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Tx/>
              <a:buBlip>
                <a:blip r:embed="rId2"/>
              </a:buBlip>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Tx/>
              <a:buBlip>
                <a:blip r:embed="rId2"/>
              </a:buBlip>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Tx/>
              <a:buBlip>
                <a:blip r:embed="rId2"/>
              </a:buBlip>
              <a:defRPr sz="24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Tx/>
              <a:buBlip>
                <a:blip r:embed="rId2"/>
              </a:buBlip>
              <a:defRPr sz="2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Tx/>
              <a:buNone/>
            </a:pPr>
            <a:r>
              <a:rPr lang="en-US" dirty="0" smtClean="0"/>
              <a:t>All these properties lead to:</a:t>
            </a:r>
            <a:r>
              <a:rPr lang="en-US" b="1" i="1" dirty="0" smtClean="0"/>
              <a:t> </a:t>
            </a:r>
            <a:r>
              <a:rPr lang="en-US" i="1" dirty="0" smtClean="0"/>
              <a:t> </a:t>
            </a:r>
            <a:endParaRPr lang="en-US" dirty="0" smtClean="0"/>
          </a:p>
          <a:p>
            <a:pPr marL="0" indent="0">
              <a:buFontTx/>
              <a:buNone/>
            </a:pPr>
            <a:endParaRPr lang="en-US" dirty="0"/>
          </a:p>
        </p:txBody>
      </p:sp>
    </p:spTree>
    <p:extLst>
      <p:ext uri="{BB962C8B-B14F-4D97-AF65-F5344CB8AC3E}">
        <p14:creationId xmlns:p14="http://schemas.microsoft.com/office/powerpoint/2010/main" val="1702606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Interference</a:t>
            </a:r>
            <a:endParaRPr lang="en-US" dirty="0"/>
          </a:p>
        </p:txBody>
      </p:sp>
      <p:sp>
        <p:nvSpPr>
          <p:cNvPr id="3" name="Content Placeholder 2"/>
          <p:cNvSpPr>
            <a:spLocks noGrp="1"/>
          </p:cNvSpPr>
          <p:nvPr>
            <p:ph idx="1"/>
          </p:nvPr>
        </p:nvSpPr>
        <p:spPr>
          <a:xfrm>
            <a:off x="457200" y="980729"/>
            <a:ext cx="8229600" cy="1656183"/>
          </a:xfrm>
          <a:ln>
            <a:solidFill>
              <a:schemeClr val="accent3"/>
            </a:solidFill>
          </a:ln>
        </p:spPr>
        <p:txBody>
          <a:bodyPr>
            <a:noAutofit/>
          </a:bodyPr>
          <a:lstStyle/>
          <a:p>
            <a:pPr marL="0" indent="0">
              <a:buNone/>
            </a:pPr>
            <a:r>
              <a:rPr lang="en-US" sz="2400" b="1" i="1" dirty="0"/>
              <a:t>Electromagnetic interference </a:t>
            </a:r>
            <a:r>
              <a:rPr lang="en-US" sz="2400" i="1" dirty="0"/>
              <a:t>is the disturbance of an </a:t>
            </a:r>
            <a:r>
              <a:rPr lang="en-US" sz="2400" i="1" dirty="0" smtClean="0"/>
              <a:t>electromagnetic signal due </a:t>
            </a:r>
            <a:r>
              <a:rPr lang="en-US" sz="2400" i="1" dirty="0"/>
              <a:t>to an external source. It is typically measured with the signal-to-interference ratio (SIR) or with signal-to-noise plus interference ratio (SNIR). </a:t>
            </a:r>
            <a:endParaRPr lang="en-US" sz="2400" dirty="0"/>
          </a:p>
        </p:txBody>
      </p:sp>
      <p:sp>
        <p:nvSpPr>
          <p:cNvPr id="5" name="Content Placeholder 2"/>
          <p:cNvSpPr txBox="1">
            <a:spLocks/>
          </p:cNvSpPr>
          <p:nvPr/>
        </p:nvSpPr>
        <p:spPr>
          <a:xfrm>
            <a:off x="457200" y="3212976"/>
            <a:ext cx="8229600" cy="291318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Tx/>
              <a:buBlip>
                <a:blip r:embed="rId2"/>
              </a:buBlip>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Tx/>
              <a:buBlip>
                <a:blip r:embed="rId2"/>
              </a:buBlip>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Tx/>
              <a:buBlip>
                <a:blip r:embed="rId2"/>
              </a:buBlip>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Tx/>
              <a:buBlip>
                <a:blip r:embed="rId2"/>
              </a:buBlip>
              <a:defRPr sz="24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Tx/>
              <a:buBlip>
                <a:blip r:embed="rId2"/>
              </a:buBlip>
              <a:defRPr sz="2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dirty="0" smtClean="0"/>
              <a:t>Caused by:</a:t>
            </a:r>
          </a:p>
          <a:p>
            <a:r>
              <a:rPr lang="en-US" sz="2800" dirty="0" smtClean="0"/>
              <a:t>Other sensor networks</a:t>
            </a:r>
          </a:p>
          <a:p>
            <a:r>
              <a:rPr lang="en-US" sz="2800" dirty="0" smtClean="0"/>
              <a:t>Bluetooth</a:t>
            </a:r>
          </a:p>
          <a:p>
            <a:r>
              <a:rPr lang="en-US" sz="2800" dirty="0" err="1" smtClean="0"/>
              <a:t>WiFi</a:t>
            </a:r>
            <a:endParaRPr lang="en-US" sz="2800" dirty="0" smtClean="0"/>
          </a:p>
          <a:p>
            <a:r>
              <a:rPr lang="en-US" sz="2800" dirty="0" smtClean="0"/>
              <a:t>Microwaves, etc.</a:t>
            </a:r>
          </a:p>
        </p:txBody>
      </p:sp>
    </p:spTree>
    <p:extLst>
      <p:ext uri="{BB962C8B-B14F-4D97-AF65-F5344CB8AC3E}">
        <p14:creationId xmlns:p14="http://schemas.microsoft.com/office/powerpoint/2010/main" val="24049434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Noise</a:t>
            </a:r>
            <a:endParaRPr lang="en-US" dirty="0"/>
          </a:p>
        </p:txBody>
      </p:sp>
      <p:sp>
        <p:nvSpPr>
          <p:cNvPr id="3" name="Content Placeholder 2"/>
          <p:cNvSpPr>
            <a:spLocks noGrp="1"/>
          </p:cNvSpPr>
          <p:nvPr>
            <p:ph idx="1"/>
          </p:nvPr>
        </p:nvSpPr>
        <p:spPr>
          <a:xfrm>
            <a:off x="467544" y="1844824"/>
            <a:ext cx="8229600" cy="2808312"/>
          </a:xfrm>
          <a:ln>
            <a:solidFill>
              <a:srgbClr val="9BBB59"/>
            </a:solidFill>
          </a:ln>
        </p:spPr>
        <p:txBody>
          <a:bodyPr>
            <a:normAutofit/>
          </a:bodyPr>
          <a:lstStyle/>
          <a:p>
            <a:pPr marL="0" indent="0">
              <a:buNone/>
            </a:pPr>
            <a:r>
              <a:rPr lang="en-US" sz="2400" b="1" i="1" dirty="0" smtClean="0"/>
              <a:t>Electromagnetic noise </a:t>
            </a:r>
            <a:r>
              <a:rPr lang="en-US" sz="2400" i="1" dirty="0" smtClean="0"/>
              <a:t>is the unwanted fluctuation of a signal or </a:t>
            </a:r>
            <a:r>
              <a:rPr lang="en-US" sz="2400" i="1" dirty="0"/>
              <a:t>energy from natural sources such as the sun. It is generally distinguished from interference or from systematic alteration of the signal such as in the Doppler Effect. It is typically measured with signal-to-noise ratio (SNR) to identify the strength of the useful signal compared to the overall environmental noise. </a:t>
            </a:r>
            <a:endParaRPr lang="en-US" sz="2400" dirty="0"/>
          </a:p>
        </p:txBody>
      </p:sp>
    </p:spTree>
    <p:extLst>
      <p:ext uri="{BB962C8B-B14F-4D97-AF65-F5344CB8AC3E}">
        <p14:creationId xmlns:p14="http://schemas.microsoft.com/office/powerpoint/2010/main" val="10191899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Hidden Terminal Problem</a:t>
            </a:r>
            <a:endParaRPr lang="en-US" dirty="0"/>
          </a:p>
        </p:txBody>
      </p:sp>
      <p:sp>
        <p:nvSpPr>
          <p:cNvPr id="3" name="Content Placeholder 2"/>
          <p:cNvSpPr>
            <a:spLocks noGrp="1"/>
          </p:cNvSpPr>
          <p:nvPr>
            <p:ph idx="1"/>
          </p:nvPr>
        </p:nvSpPr>
        <p:spPr>
          <a:xfrm>
            <a:off x="457200" y="5157193"/>
            <a:ext cx="8229600" cy="432048"/>
          </a:xfrm>
        </p:spPr>
        <p:txBody>
          <a:bodyPr>
            <a:normAutofit fontScale="85000" lnSpcReduction="20000"/>
          </a:bodyPr>
          <a:lstStyle/>
          <a:p>
            <a:pPr marL="0" indent="0" algn="ctr">
              <a:buNone/>
            </a:pPr>
            <a:r>
              <a:rPr lang="en-US" dirty="0" smtClean="0"/>
              <a:t>Collision at Node B! A is hidden from C.</a:t>
            </a:r>
            <a:endParaRPr lang="en-US" dirty="0"/>
          </a:p>
        </p:txBody>
      </p:sp>
      <p:pic>
        <p:nvPicPr>
          <p:cNvPr id="5" name="Picture 4"/>
          <p:cNvPicPr>
            <a:picLocks noChangeAspect="1"/>
          </p:cNvPicPr>
          <p:nvPr/>
        </p:nvPicPr>
        <p:blipFill>
          <a:blip r:embed="rId2"/>
          <a:stretch>
            <a:fillRect/>
          </a:stretch>
        </p:blipFill>
        <p:spPr>
          <a:xfrm>
            <a:off x="467544" y="1052736"/>
            <a:ext cx="7751036" cy="3827966"/>
          </a:xfrm>
          <a:prstGeom prst="rect">
            <a:avLst/>
          </a:prstGeom>
        </p:spPr>
      </p:pic>
    </p:spTree>
    <p:extLst>
      <p:ext uri="{BB962C8B-B14F-4D97-AF65-F5344CB8AC3E}">
        <p14:creationId xmlns:p14="http://schemas.microsoft.com/office/powerpoint/2010/main" val="15126117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Exposed Terminal Problem</a:t>
            </a:r>
            <a:endParaRPr lang="en-US" dirty="0"/>
          </a:p>
        </p:txBody>
      </p:sp>
      <p:sp>
        <p:nvSpPr>
          <p:cNvPr id="3" name="Content Placeholder 2"/>
          <p:cNvSpPr>
            <a:spLocks noGrp="1"/>
          </p:cNvSpPr>
          <p:nvPr>
            <p:ph idx="1"/>
          </p:nvPr>
        </p:nvSpPr>
        <p:spPr>
          <a:xfrm>
            <a:off x="467544" y="5229200"/>
            <a:ext cx="8229600" cy="752947"/>
          </a:xfrm>
        </p:spPr>
        <p:txBody>
          <a:bodyPr>
            <a:noAutofit/>
          </a:bodyPr>
          <a:lstStyle/>
          <a:p>
            <a:pPr marL="0" indent="0" algn="ctr">
              <a:buNone/>
            </a:pPr>
            <a:r>
              <a:rPr lang="en-US" sz="2400" dirty="0" smtClean="0"/>
              <a:t>B and C could send their data simultaneously, but believe to interfere with each other.</a:t>
            </a:r>
            <a:endParaRPr lang="en-US" sz="2400" dirty="0"/>
          </a:p>
        </p:txBody>
      </p:sp>
      <p:pic>
        <p:nvPicPr>
          <p:cNvPr id="4" name="Picture 3"/>
          <p:cNvPicPr>
            <a:picLocks noChangeAspect="1"/>
          </p:cNvPicPr>
          <p:nvPr/>
        </p:nvPicPr>
        <p:blipFill>
          <a:blip r:embed="rId2"/>
          <a:stretch>
            <a:fillRect/>
          </a:stretch>
        </p:blipFill>
        <p:spPr>
          <a:xfrm>
            <a:off x="1259632" y="980728"/>
            <a:ext cx="6615616" cy="4047201"/>
          </a:xfrm>
          <a:prstGeom prst="rect">
            <a:avLst/>
          </a:prstGeom>
        </p:spPr>
      </p:pic>
    </p:spTree>
    <p:extLst>
      <p:ext uri="{BB962C8B-B14F-4D97-AF65-F5344CB8AC3E}">
        <p14:creationId xmlns:p14="http://schemas.microsoft.com/office/powerpoint/2010/main" val="6039404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Medium Access Protocol (MAC)</a:t>
            </a:r>
            <a:endParaRPr lang="en-US" dirty="0"/>
          </a:p>
        </p:txBody>
      </p:sp>
      <p:sp>
        <p:nvSpPr>
          <p:cNvPr id="3" name="Content Placeholder 2"/>
          <p:cNvSpPr>
            <a:spLocks noGrp="1"/>
          </p:cNvSpPr>
          <p:nvPr>
            <p:ph idx="1"/>
          </p:nvPr>
        </p:nvSpPr>
        <p:spPr>
          <a:xfrm>
            <a:off x="457200" y="980728"/>
            <a:ext cx="8003232" cy="5145435"/>
          </a:xfrm>
        </p:spPr>
        <p:txBody>
          <a:bodyPr>
            <a:normAutofit/>
          </a:bodyPr>
          <a:lstStyle/>
          <a:p>
            <a:r>
              <a:rPr lang="en-US" sz="2400" dirty="0"/>
              <a:t>The role of Medium Access Protocols is to regulate the access of the sensor nodes to</a:t>
            </a:r>
            <a:br>
              <a:rPr lang="en-US" sz="2400" dirty="0"/>
            </a:br>
            <a:r>
              <a:rPr lang="en-US" sz="2400" dirty="0"/>
              <a:t>the shared wireless medium, this is, to the “air” </a:t>
            </a:r>
          </a:p>
          <a:p>
            <a:r>
              <a:rPr lang="en-US" sz="2400" dirty="0" smtClean="0"/>
              <a:t>Metrics used to optimize its behavior:</a:t>
            </a:r>
          </a:p>
          <a:p>
            <a:pPr lvl="1"/>
            <a:r>
              <a:rPr lang="en-US" sz="2000" b="1" dirty="0" smtClean="0"/>
              <a:t>Throughput</a:t>
            </a:r>
            <a:r>
              <a:rPr lang="en-US" sz="2000" dirty="0" smtClean="0"/>
              <a:t>: </a:t>
            </a:r>
            <a:r>
              <a:rPr lang="en-US" sz="2000" i="1" dirty="0" smtClean="0"/>
              <a:t>number of bits or bytes successfully </a:t>
            </a:r>
            <a:r>
              <a:rPr lang="en-US" sz="2000" i="1" dirty="0"/>
              <a:t>transmitted per time unit </a:t>
            </a:r>
            <a:endParaRPr lang="en-US" sz="2000" dirty="0" smtClean="0"/>
          </a:p>
          <a:p>
            <a:pPr lvl="1"/>
            <a:r>
              <a:rPr lang="en-US" sz="2000" b="1" dirty="0" smtClean="0"/>
              <a:t>Delay</a:t>
            </a:r>
            <a:r>
              <a:rPr lang="en-US" sz="2000" dirty="0" smtClean="0"/>
              <a:t>: </a:t>
            </a:r>
            <a:r>
              <a:rPr lang="en-US" sz="2000" i="1" dirty="0" smtClean="0"/>
              <a:t>amount of time between sending a packet and receiving </a:t>
            </a:r>
            <a:r>
              <a:rPr lang="en-US" sz="2000" i="1" dirty="0"/>
              <a:t>the packet </a:t>
            </a:r>
            <a:endParaRPr lang="en-US" sz="2000" i="1" dirty="0" smtClean="0"/>
          </a:p>
          <a:p>
            <a:r>
              <a:rPr lang="en-US" sz="2400" dirty="0"/>
              <a:t>The main goal of medium access protocols is to </a:t>
            </a:r>
            <a:r>
              <a:rPr lang="en-US" sz="2400" i="1" dirty="0"/>
              <a:t>prevent </a:t>
            </a:r>
            <a:r>
              <a:rPr lang="en-US" sz="2400" dirty="0"/>
              <a:t>interference and </a:t>
            </a:r>
            <a:r>
              <a:rPr lang="en-US" sz="2400" dirty="0" smtClean="0"/>
              <a:t>corrupted </a:t>
            </a:r>
            <a:r>
              <a:rPr lang="en-US" sz="2400" dirty="0"/>
              <a:t>packets, while </a:t>
            </a:r>
            <a:r>
              <a:rPr lang="en-US" sz="2400" i="1" dirty="0"/>
              <a:t>maximizing </a:t>
            </a:r>
            <a:r>
              <a:rPr lang="en-US" sz="2400" dirty="0"/>
              <a:t>the throughput of the wireless medium and </a:t>
            </a:r>
            <a:r>
              <a:rPr lang="en-US" sz="2400" i="1" dirty="0"/>
              <a:t>minimizing </a:t>
            </a:r>
            <a:r>
              <a:rPr lang="en-US" sz="2400" dirty="0"/>
              <a:t>the energy spent. </a:t>
            </a:r>
          </a:p>
          <a:p>
            <a:endParaRPr lang="en-US" sz="2400" dirty="0"/>
          </a:p>
          <a:p>
            <a:pPr lvl="1"/>
            <a:endParaRPr lang="en-US" sz="2000" dirty="0"/>
          </a:p>
        </p:txBody>
      </p:sp>
    </p:spTree>
    <p:extLst>
      <p:ext uri="{BB962C8B-B14F-4D97-AF65-F5344CB8AC3E}">
        <p14:creationId xmlns:p14="http://schemas.microsoft.com/office/powerpoint/2010/main" val="2825511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5" name="Content Placeholder 6"/>
          <p:cNvSpPr txBox="1">
            <a:spLocks/>
          </p:cNvSpPr>
          <p:nvPr/>
        </p:nvSpPr>
        <p:spPr>
          <a:xfrm>
            <a:off x="323528" y="980728"/>
            <a:ext cx="8229600" cy="5289451"/>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Tx/>
              <a:buBlip>
                <a:blip r:embed="rId2"/>
              </a:buBlip>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Tx/>
              <a:buBlip>
                <a:blip r:embed="rId2"/>
              </a:buBlip>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Tx/>
              <a:buBlip>
                <a:blip r:embed="rId2"/>
              </a:buBlip>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Tx/>
              <a:buBlip>
                <a:blip r:embed="rId2"/>
              </a:buBlip>
              <a:defRPr sz="24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Tx/>
              <a:buBlip>
                <a:blip r:embed="rId2"/>
              </a:buBlip>
              <a:defRPr sz="2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10000"/>
              </a:lnSpc>
              <a:buClr>
                <a:srgbClr val="3C7704"/>
              </a:buClr>
              <a:buFont typeface="+mj-lt"/>
              <a:buAutoNum type="arabicPeriod"/>
            </a:pPr>
            <a:r>
              <a:rPr lang="en-US" dirty="0" smtClean="0"/>
              <a:t>Radio Waves and Modulation/Demodulation</a:t>
            </a:r>
          </a:p>
          <a:p>
            <a:pPr marL="514350" indent="-514350">
              <a:lnSpc>
                <a:spcPct val="110000"/>
              </a:lnSpc>
              <a:buClr>
                <a:srgbClr val="3C7704"/>
              </a:buClr>
              <a:buFont typeface="+mj-lt"/>
              <a:buAutoNum type="arabicPeriod"/>
            </a:pPr>
            <a:r>
              <a:rPr lang="en-US" dirty="0" smtClean="0"/>
              <a:t>Properties of Wireless Communications</a:t>
            </a:r>
          </a:p>
          <a:p>
            <a:pPr marL="914400" lvl="1" indent="-514350">
              <a:lnSpc>
                <a:spcPct val="110000"/>
              </a:lnSpc>
              <a:buClr>
                <a:srgbClr val="3C7704"/>
              </a:buClr>
              <a:buFont typeface="+mj-lt"/>
              <a:buAutoNum type="arabicPeriod"/>
            </a:pPr>
            <a:r>
              <a:rPr lang="en-US" dirty="0" smtClean="0"/>
              <a:t>Interference and noise</a:t>
            </a:r>
          </a:p>
          <a:p>
            <a:pPr marL="914400" lvl="1" indent="-514350">
              <a:lnSpc>
                <a:spcPct val="110000"/>
              </a:lnSpc>
              <a:buClr>
                <a:srgbClr val="3C7704"/>
              </a:buClr>
              <a:buFont typeface="+mj-lt"/>
              <a:buAutoNum type="arabicPeriod"/>
            </a:pPr>
            <a:r>
              <a:rPr lang="en-US" dirty="0" smtClean="0"/>
              <a:t>Hidden Terminal Problem</a:t>
            </a:r>
          </a:p>
          <a:p>
            <a:pPr marL="914400" lvl="1" indent="-514350">
              <a:lnSpc>
                <a:spcPct val="110000"/>
              </a:lnSpc>
              <a:buClr>
                <a:srgbClr val="3C7704"/>
              </a:buClr>
              <a:buFont typeface="+mj-lt"/>
              <a:buAutoNum type="arabicPeriod"/>
            </a:pPr>
            <a:r>
              <a:rPr lang="en-US" dirty="0" smtClean="0"/>
              <a:t>Exposed Terminal Problem</a:t>
            </a:r>
          </a:p>
          <a:p>
            <a:pPr marL="514350" indent="-514350">
              <a:lnSpc>
                <a:spcPct val="110000"/>
              </a:lnSpc>
              <a:buClr>
                <a:srgbClr val="3C7704"/>
              </a:buClr>
              <a:buFont typeface="+mj-lt"/>
              <a:buAutoNum type="arabicPeriod"/>
            </a:pPr>
            <a:r>
              <a:rPr lang="en-US" dirty="0" smtClean="0"/>
              <a:t>Medium Access Protocols</a:t>
            </a:r>
          </a:p>
          <a:p>
            <a:pPr marL="914400" lvl="1" indent="-514350">
              <a:lnSpc>
                <a:spcPct val="110000"/>
              </a:lnSpc>
              <a:buClr>
                <a:srgbClr val="3C7704"/>
              </a:buClr>
              <a:buFont typeface="+mj-lt"/>
              <a:buAutoNum type="arabicPeriod"/>
            </a:pPr>
            <a:r>
              <a:rPr lang="en-US" dirty="0" smtClean="0"/>
              <a:t>Design Criteria for Medium Access Protocols</a:t>
            </a:r>
          </a:p>
          <a:p>
            <a:pPr marL="914400" lvl="1" indent="-514350">
              <a:lnSpc>
                <a:spcPct val="110000"/>
              </a:lnSpc>
              <a:buClr>
                <a:srgbClr val="3C7704"/>
              </a:buClr>
              <a:buFont typeface="+mj-lt"/>
              <a:buAutoNum type="arabicPeriod"/>
            </a:pPr>
            <a:r>
              <a:rPr lang="en-US" dirty="0" smtClean="0"/>
              <a:t>Time Division Multiple Access</a:t>
            </a:r>
          </a:p>
          <a:p>
            <a:pPr marL="914400" lvl="1" indent="-514350">
              <a:lnSpc>
                <a:spcPct val="110000"/>
              </a:lnSpc>
              <a:buClr>
                <a:srgbClr val="3C7704"/>
              </a:buClr>
              <a:buFont typeface="+mj-lt"/>
              <a:buAutoNum type="arabicPeriod"/>
            </a:pPr>
            <a:r>
              <a:rPr lang="en-US" dirty="0" smtClean="0"/>
              <a:t>Carrier Sense Multiple Access</a:t>
            </a:r>
          </a:p>
          <a:p>
            <a:pPr marL="914400" lvl="1" indent="-514350">
              <a:lnSpc>
                <a:spcPct val="110000"/>
              </a:lnSpc>
              <a:buClr>
                <a:srgbClr val="3C7704"/>
              </a:buClr>
              <a:buFont typeface="+mj-lt"/>
              <a:buAutoNum type="arabicPeriod"/>
            </a:pPr>
            <a:r>
              <a:rPr lang="en-US" dirty="0" smtClean="0"/>
              <a:t>Sensor MAC</a:t>
            </a:r>
          </a:p>
          <a:p>
            <a:pPr marL="914400" lvl="1" indent="-514350">
              <a:lnSpc>
                <a:spcPct val="110000"/>
              </a:lnSpc>
              <a:buClr>
                <a:srgbClr val="3C7704"/>
              </a:buClr>
              <a:buFont typeface="+mj-lt"/>
              <a:buAutoNum type="arabicPeriod"/>
            </a:pPr>
            <a:r>
              <a:rPr lang="en-US" dirty="0" smtClean="0"/>
              <a:t>Berkeley MAC</a:t>
            </a:r>
          </a:p>
          <a:p>
            <a:pPr marL="914400" lvl="1" indent="-514350">
              <a:lnSpc>
                <a:spcPct val="110000"/>
              </a:lnSpc>
              <a:buClr>
                <a:srgbClr val="3C7704"/>
              </a:buClr>
              <a:buFont typeface="+mj-lt"/>
              <a:buAutoNum type="arabicPeriod"/>
            </a:pPr>
            <a:r>
              <a:rPr lang="en-US" dirty="0" smtClean="0"/>
              <a:t>Optimizations of B-MAC</a:t>
            </a:r>
          </a:p>
          <a:p>
            <a:pPr marL="914400" lvl="1" indent="-514350">
              <a:lnSpc>
                <a:spcPct val="110000"/>
              </a:lnSpc>
              <a:buClr>
                <a:srgbClr val="3C7704"/>
              </a:buClr>
              <a:buFont typeface="+mj-lt"/>
              <a:buAutoNum type="arabicPeriod"/>
            </a:pPr>
            <a:r>
              <a:rPr lang="en-US" dirty="0" smtClean="0"/>
              <a:t>Other Protocols and Trends</a:t>
            </a:r>
          </a:p>
        </p:txBody>
      </p:sp>
    </p:spTree>
    <p:extLst>
      <p:ext uri="{BB962C8B-B14F-4D97-AF65-F5344CB8AC3E}">
        <p14:creationId xmlns:p14="http://schemas.microsoft.com/office/powerpoint/2010/main" val="6116446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Criteria for MAC Protocols</a:t>
            </a:r>
            <a:endParaRPr lang="en-US" dirty="0"/>
          </a:p>
        </p:txBody>
      </p:sp>
      <p:sp>
        <p:nvSpPr>
          <p:cNvPr id="3" name="Content Placeholder 2"/>
          <p:cNvSpPr>
            <a:spLocks noGrp="1"/>
          </p:cNvSpPr>
          <p:nvPr>
            <p:ph idx="1"/>
          </p:nvPr>
        </p:nvSpPr>
        <p:spPr>
          <a:xfrm>
            <a:off x="457200" y="1412776"/>
            <a:ext cx="8229600" cy="4713387"/>
          </a:xfrm>
        </p:spPr>
        <p:txBody>
          <a:bodyPr/>
          <a:lstStyle/>
          <a:p>
            <a:r>
              <a:rPr lang="en-US" dirty="0" smtClean="0"/>
              <a:t>Minimize Collisions</a:t>
            </a:r>
          </a:p>
          <a:p>
            <a:r>
              <a:rPr lang="en-US" dirty="0" smtClean="0"/>
              <a:t>Minimize Overhearing</a:t>
            </a:r>
          </a:p>
          <a:p>
            <a:r>
              <a:rPr lang="en-US" dirty="0" smtClean="0"/>
              <a:t>Minimize Idle Listening</a:t>
            </a:r>
          </a:p>
          <a:p>
            <a:r>
              <a:rPr lang="en-US" dirty="0" smtClean="0"/>
              <a:t>Minimize Overhead</a:t>
            </a:r>
          </a:p>
          <a:p>
            <a:endParaRPr lang="en-US" dirty="0"/>
          </a:p>
          <a:p>
            <a:pPr marL="0" indent="0" algn="ctr">
              <a:buNone/>
            </a:pPr>
            <a:r>
              <a:rPr lang="en-US" b="1" dirty="0" smtClean="0"/>
              <a:t>No single optimal solution, always a tradeoff!</a:t>
            </a:r>
            <a:endParaRPr lang="en-US" b="1" dirty="0"/>
          </a:p>
        </p:txBody>
      </p:sp>
    </p:spTree>
    <p:extLst>
      <p:ext uri="{BB962C8B-B14F-4D97-AF65-F5344CB8AC3E}">
        <p14:creationId xmlns:p14="http://schemas.microsoft.com/office/powerpoint/2010/main" val="5178174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Time Division Multiple Access (TDMA)</a:t>
            </a:r>
            <a:endParaRPr lang="en-US" sz="3600" dirty="0"/>
          </a:p>
        </p:txBody>
      </p:sp>
      <p:sp>
        <p:nvSpPr>
          <p:cNvPr id="3" name="Content Placeholder 2"/>
          <p:cNvSpPr>
            <a:spLocks noGrp="1"/>
          </p:cNvSpPr>
          <p:nvPr>
            <p:ph idx="1"/>
          </p:nvPr>
        </p:nvSpPr>
        <p:spPr>
          <a:xfrm>
            <a:off x="457200" y="1556793"/>
            <a:ext cx="8229600" cy="1944215"/>
          </a:xfrm>
        </p:spPr>
        <p:txBody>
          <a:bodyPr>
            <a:normAutofit fontScale="85000" lnSpcReduction="10000"/>
          </a:bodyPr>
          <a:lstStyle/>
          <a:p>
            <a:r>
              <a:rPr lang="en-US" dirty="0"/>
              <a:t>O</a:t>
            </a:r>
            <a:r>
              <a:rPr lang="en-US" dirty="0" smtClean="0"/>
              <a:t>rganize </a:t>
            </a:r>
            <a:r>
              <a:rPr lang="en-US" dirty="0"/>
              <a:t>communications in a network is by time </a:t>
            </a:r>
            <a:endParaRPr lang="en-US" dirty="0"/>
          </a:p>
          <a:p>
            <a:r>
              <a:rPr lang="en-US" dirty="0"/>
              <a:t>Divide the time available across the </a:t>
            </a:r>
            <a:r>
              <a:rPr lang="en-US" dirty="0" smtClean="0"/>
              <a:t>nodes into slots </a:t>
            </a:r>
            <a:r>
              <a:rPr lang="en-US" dirty="0"/>
              <a:t>and give </a:t>
            </a:r>
            <a:r>
              <a:rPr lang="en-US" dirty="0" smtClean="0"/>
              <a:t>the nodes full </a:t>
            </a:r>
            <a:r>
              <a:rPr lang="en-US" dirty="0"/>
              <a:t>control over their slots </a:t>
            </a:r>
            <a:endParaRPr lang="en-US" dirty="0"/>
          </a:p>
          <a:p>
            <a:endParaRPr lang="en-US" dirty="0"/>
          </a:p>
        </p:txBody>
      </p:sp>
      <p:pic>
        <p:nvPicPr>
          <p:cNvPr id="4" name="Picture 3"/>
          <p:cNvPicPr>
            <a:picLocks noChangeAspect="1"/>
          </p:cNvPicPr>
          <p:nvPr/>
        </p:nvPicPr>
        <p:blipFill>
          <a:blip r:embed="rId2"/>
          <a:stretch>
            <a:fillRect/>
          </a:stretch>
        </p:blipFill>
        <p:spPr>
          <a:xfrm>
            <a:off x="683568" y="3140968"/>
            <a:ext cx="7632848" cy="2150098"/>
          </a:xfrm>
          <a:prstGeom prst="rect">
            <a:avLst/>
          </a:prstGeom>
        </p:spPr>
      </p:pic>
    </p:spTree>
    <p:extLst>
      <p:ext uri="{BB962C8B-B14F-4D97-AF65-F5344CB8AC3E}">
        <p14:creationId xmlns:p14="http://schemas.microsoft.com/office/powerpoint/2010/main" val="5209734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TDMA Algorithm</a:t>
            </a:r>
            <a:endParaRPr lang="en-US" dirty="0"/>
          </a:p>
        </p:txBody>
      </p:sp>
      <p:pic>
        <p:nvPicPr>
          <p:cNvPr id="4" name="Picture 3"/>
          <p:cNvPicPr>
            <a:picLocks noChangeAspect="1"/>
          </p:cNvPicPr>
          <p:nvPr/>
        </p:nvPicPr>
        <p:blipFill>
          <a:blip r:embed="rId2"/>
          <a:stretch>
            <a:fillRect/>
          </a:stretch>
        </p:blipFill>
        <p:spPr>
          <a:xfrm>
            <a:off x="1475655" y="918601"/>
            <a:ext cx="6046727" cy="5030679"/>
          </a:xfrm>
          <a:prstGeom prst="rect">
            <a:avLst/>
          </a:prstGeom>
        </p:spPr>
      </p:pic>
    </p:spTree>
    <p:extLst>
      <p:ext uri="{BB962C8B-B14F-4D97-AF65-F5344CB8AC3E}">
        <p14:creationId xmlns:p14="http://schemas.microsoft.com/office/powerpoint/2010/main" val="20175310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Centralized TDMA</a:t>
            </a:r>
            <a:endParaRPr lang="en-US" dirty="0"/>
          </a:p>
        </p:txBody>
      </p:sp>
      <p:sp>
        <p:nvSpPr>
          <p:cNvPr id="3" name="Content Placeholder 2"/>
          <p:cNvSpPr>
            <a:spLocks noGrp="1"/>
          </p:cNvSpPr>
          <p:nvPr>
            <p:ph idx="1"/>
          </p:nvPr>
        </p:nvSpPr>
        <p:spPr/>
        <p:txBody>
          <a:bodyPr>
            <a:normAutofit lnSpcReduction="10000"/>
          </a:bodyPr>
          <a:lstStyle/>
          <a:p>
            <a:r>
              <a:rPr lang="en-US" dirty="0"/>
              <a:t>S</a:t>
            </a:r>
            <a:r>
              <a:rPr lang="en-US" dirty="0" smtClean="0"/>
              <a:t>chedule </a:t>
            </a:r>
            <a:r>
              <a:rPr lang="en-US" dirty="0"/>
              <a:t>is calculated </a:t>
            </a:r>
            <a:r>
              <a:rPr lang="en-US" dirty="0" smtClean="0"/>
              <a:t>offline:</a:t>
            </a:r>
          </a:p>
          <a:p>
            <a:pPr lvl="1"/>
            <a:r>
              <a:rPr lang="en-US" dirty="0" smtClean="0"/>
              <a:t>If no information about topology is known, then reserve N slots for N nodes. </a:t>
            </a:r>
            <a:endParaRPr lang="en-US" dirty="0"/>
          </a:p>
          <a:p>
            <a:pPr lvl="2"/>
            <a:r>
              <a:rPr lang="en-US" dirty="0" smtClean="0"/>
              <a:t>PRO: simple and robust</a:t>
            </a:r>
          </a:p>
          <a:p>
            <a:pPr lvl="2"/>
            <a:r>
              <a:rPr lang="en-US" dirty="0" smtClean="0"/>
              <a:t>CON: slow</a:t>
            </a:r>
          </a:p>
          <a:p>
            <a:pPr lvl="1"/>
            <a:r>
              <a:rPr lang="en-US" dirty="0" smtClean="0"/>
              <a:t>With additional information available, reuse as many slots as possible to minimize duration of rounds.</a:t>
            </a:r>
          </a:p>
          <a:p>
            <a:pPr lvl="2"/>
            <a:r>
              <a:rPr lang="en-US" dirty="0" smtClean="0"/>
              <a:t>PRO: faster</a:t>
            </a:r>
          </a:p>
          <a:p>
            <a:pPr lvl="2"/>
            <a:r>
              <a:rPr lang="en-US" dirty="0" smtClean="0"/>
              <a:t>CON: very sensitive to changes in the network</a:t>
            </a:r>
            <a:endParaRPr lang="en-US" dirty="0"/>
          </a:p>
          <a:p>
            <a:r>
              <a:rPr lang="en-US" dirty="0"/>
              <a:t>P</a:t>
            </a:r>
            <a:r>
              <a:rPr lang="en-US" dirty="0" smtClean="0"/>
              <a:t>rovided </a:t>
            </a:r>
            <a:r>
              <a:rPr lang="en-US" dirty="0"/>
              <a:t>to </a:t>
            </a:r>
            <a:r>
              <a:rPr lang="en-US" dirty="0" smtClean="0"/>
              <a:t>sensor </a:t>
            </a:r>
            <a:r>
              <a:rPr lang="en-US" dirty="0"/>
              <a:t>nodes at startup </a:t>
            </a:r>
            <a:endParaRPr lang="en-US" dirty="0"/>
          </a:p>
          <a:p>
            <a:endParaRPr lang="en-US" dirty="0"/>
          </a:p>
        </p:txBody>
      </p:sp>
    </p:spTree>
    <p:extLst>
      <p:ext uri="{BB962C8B-B14F-4D97-AF65-F5344CB8AC3E}">
        <p14:creationId xmlns:p14="http://schemas.microsoft.com/office/powerpoint/2010/main" val="32410786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Distributed TDMA</a:t>
            </a:r>
            <a:endParaRPr lang="en-US" dirty="0"/>
          </a:p>
        </p:txBody>
      </p:sp>
      <p:sp>
        <p:nvSpPr>
          <p:cNvPr id="3" name="Content Placeholder 2"/>
          <p:cNvSpPr>
            <a:spLocks noGrp="1"/>
          </p:cNvSpPr>
          <p:nvPr>
            <p:ph idx="1"/>
          </p:nvPr>
        </p:nvSpPr>
        <p:spPr>
          <a:xfrm>
            <a:off x="457200" y="836712"/>
            <a:ext cx="8229600" cy="5145435"/>
          </a:xfrm>
        </p:spPr>
        <p:txBody>
          <a:bodyPr>
            <a:noAutofit/>
          </a:bodyPr>
          <a:lstStyle/>
          <a:p>
            <a:r>
              <a:rPr lang="en-US" sz="2800" dirty="0" smtClean="0"/>
              <a:t>Nodes attempt to find a </a:t>
            </a:r>
            <a:r>
              <a:rPr lang="en-US" sz="2800" dirty="0"/>
              <a:t>good schedule by cooperation </a:t>
            </a:r>
            <a:endParaRPr lang="en-US" sz="2800" dirty="0"/>
          </a:p>
          <a:p>
            <a:r>
              <a:rPr lang="en-US" sz="2800" dirty="0" smtClean="0"/>
              <a:t>Start by competing for access (all together)</a:t>
            </a:r>
          </a:p>
          <a:p>
            <a:r>
              <a:rPr lang="en-US" sz="2800" dirty="0"/>
              <a:t>E</a:t>
            </a:r>
            <a:r>
              <a:rPr lang="en-US" sz="2800" dirty="0" smtClean="0"/>
              <a:t>xchange </a:t>
            </a:r>
            <a:r>
              <a:rPr lang="en-US" sz="2800" dirty="0"/>
              <a:t>neighbor information in terms of link quality </a:t>
            </a:r>
            <a:endParaRPr lang="en-US" sz="2800" dirty="0"/>
          </a:p>
          <a:p>
            <a:r>
              <a:rPr lang="en-US" sz="2800" dirty="0"/>
              <a:t>C</a:t>
            </a:r>
            <a:r>
              <a:rPr lang="en-US" sz="2800" dirty="0" smtClean="0"/>
              <a:t>ompete </a:t>
            </a:r>
            <a:r>
              <a:rPr lang="en-US" sz="2800" dirty="0"/>
              <a:t>for the slots by </a:t>
            </a:r>
            <a:r>
              <a:rPr lang="en-US" sz="2800" dirty="0" smtClean="0"/>
              <a:t>trying </a:t>
            </a:r>
            <a:r>
              <a:rPr lang="en-US" sz="2800" dirty="0"/>
              <a:t>to reserve them then release them again if interference occurs </a:t>
            </a:r>
            <a:endParaRPr lang="en-US" sz="2800" dirty="0" smtClean="0"/>
          </a:p>
          <a:p>
            <a:r>
              <a:rPr lang="en-US" sz="2800" dirty="0" smtClean="0"/>
              <a:t>PRO: Efficient and does not need a central decision point</a:t>
            </a:r>
          </a:p>
          <a:p>
            <a:r>
              <a:rPr lang="en-US" sz="2800" dirty="0" smtClean="0"/>
              <a:t>CON: Initialization long and needs to be repeated in case of changes</a:t>
            </a:r>
            <a:endParaRPr lang="en-US" sz="2800" dirty="0"/>
          </a:p>
          <a:p>
            <a:endParaRPr lang="en-US" sz="2800" dirty="0"/>
          </a:p>
        </p:txBody>
      </p:sp>
    </p:spTree>
    <p:extLst>
      <p:ext uri="{BB962C8B-B14F-4D97-AF65-F5344CB8AC3E}">
        <p14:creationId xmlns:p14="http://schemas.microsoft.com/office/powerpoint/2010/main" val="33384485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 of TDMA</a:t>
            </a:r>
            <a:endParaRPr lang="en-US" dirty="0"/>
          </a:p>
        </p:txBody>
      </p:sp>
      <p:pic>
        <p:nvPicPr>
          <p:cNvPr id="4" name="Content Placeholder 3"/>
          <p:cNvPicPr>
            <a:picLocks noGrp="1" noChangeAspect="1"/>
          </p:cNvPicPr>
          <p:nvPr>
            <p:ph idx="1"/>
          </p:nvPr>
        </p:nvPicPr>
        <p:blipFill>
          <a:blip r:embed="rId2"/>
          <a:srcRect t="946" b="946"/>
          <a:stretch>
            <a:fillRect/>
          </a:stretch>
        </p:blipFill>
        <p:spPr>
          <a:xfrm>
            <a:off x="1465312" y="2467038"/>
            <a:ext cx="5915000" cy="3698266"/>
          </a:xfrm>
        </p:spPr>
      </p:pic>
      <p:sp>
        <p:nvSpPr>
          <p:cNvPr id="5" name="Content Placeholder 2"/>
          <p:cNvSpPr txBox="1">
            <a:spLocks/>
          </p:cNvSpPr>
          <p:nvPr/>
        </p:nvSpPr>
        <p:spPr>
          <a:xfrm>
            <a:off x="251520" y="980728"/>
            <a:ext cx="8229600" cy="132901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Tx/>
              <a:buBlip>
                <a:blip r:embed="rId3"/>
              </a:buBlip>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Tx/>
              <a:buBlip>
                <a:blip r:embed="rId3"/>
              </a:buBlip>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Tx/>
              <a:buBlip>
                <a:blip r:embed="rId3"/>
              </a:buBlip>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Tx/>
              <a:buBlip>
                <a:blip r:embed="rId3"/>
              </a:buBlip>
              <a:defRPr sz="24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Tx/>
              <a:buBlip>
                <a:blip r:embed="rId3"/>
              </a:buBlip>
              <a:defRPr sz="2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t>Not efficient in case of very low traffic</a:t>
            </a:r>
          </a:p>
          <a:p>
            <a:r>
              <a:rPr lang="en-US" sz="2400" dirty="0" smtClean="0"/>
              <a:t>Nodes with more traffic do not get more slots</a:t>
            </a:r>
          </a:p>
          <a:p>
            <a:r>
              <a:rPr lang="en-US" sz="2400" dirty="0" smtClean="0"/>
              <a:t>In multi-hop networks, TDMA schedule affects greatly end-to-end delay:</a:t>
            </a:r>
          </a:p>
          <a:p>
            <a:endParaRPr lang="en-US" sz="2400" dirty="0"/>
          </a:p>
        </p:txBody>
      </p:sp>
    </p:spTree>
    <p:extLst>
      <p:ext uri="{BB962C8B-B14F-4D97-AF65-F5344CB8AC3E}">
        <p14:creationId xmlns:p14="http://schemas.microsoft.com/office/powerpoint/2010/main" val="42130131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Carrier Sense Multiple Access (CSMA)</a:t>
            </a:r>
            <a:endParaRPr lang="en-US" sz="3600" dirty="0"/>
          </a:p>
        </p:txBody>
      </p:sp>
      <p:sp>
        <p:nvSpPr>
          <p:cNvPr id="3" name="Content Placeholder 2"/>
          <p:cNvSpPr>
            <a:spLocks noGrp="1"/>
          </p:cNvSpPr>
          <p:nvPr>
            <p:ph idx="1"/>
          </p:nvPr>
        </p:nvSpPr>
        <p:spPr/>
        <p:txBody>
          <a:bodyPr/>
          <a:lstStyle/>
          <a:p>
            <a:r>
              <a:rPr lang="en-US" dirty="0" smtClean="0"/>
              <a:t>“Listen before Talk”</a:t>
            </a:r>
          </a:p>
          <a:p>
            <a:r>
              <a:rPr lang="en-US" dirty="0" smtClean="0"/>
              <a:t>Listen to channel first</a:t>
            </a:r>
          </a:p>
          <a:p>
            <a:r>
              <a:rPr lang="en-US" dirty="0" smtClean="0"/>
              <a:t>If free, send</a:t>
            </a:r>
          </a:p>
          <a:p>
            <a:r>
              <a:rPr lang="en-US" dirty="0" smtClean="0"/>
              <a:t>If not, re-try later</a:t>
            </a:r>
          </a:p>
          <a:p>
            <a:r>
              <a:rPr lang="en-US" dirty="0" smtClean="0"/>
              <a:t>Two main variants:</a:t>
            </a:r>
          </a:p>
          <a:p>
            <a:pPr lvl="1"/>
            <a:r>
              <a:rPr lang="en-US" dirty="0" smtClean="0"/>
              <a:t>CSMA-CA: with collision avoidance (used more often)</a:t>
            </a:r>
          </a:p>
          <a:p>
            <a:pPr lvl="1"/>
            <a:r>
              <a:rPr lang="en-US" dirty="0" smtClean="0"/>
              <a:t>CSMA-CD: with collision detection</a:t>
            </a:r>
            <a:endParaRPr lang="en-US" dirty="0"/>
          </a:p>
        </p:txBody>
      </p:sp>
    </p:spTree>
    <p:extLst>
      <p:ext uri="{BB962C8B-B14F-4D97-AF65-F5344CB8AC3E}">
        <p14:creationId xmlns:p14="http://schemas.microsoft.com/office/powerpoint/2010/main" val="10611605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CSMA-CA General Algorithm</a:t>
            </a:r>
            <a:endParaRPr lang="en-US" dirty="0"/>
          </a:p>
        </p:txBody>
      </p:sp>
      <p:pic>
        <p:nvPicPr>
          <p:cNvPr id="5" name="Picture 4"/>
          <p:cNvPicPr>
            <a:picLocks noChangeAspect="1"/>
          </p:cNvPicPr>
          <p:nvPr/>
        </p:nvPicPr>
        <p:blipFill>
          <a:blip r:embed="rId2"/>
          <a:stretch>
            <a:fillRect/>
          </a:stretch>
        </p:blipFill>
        <p:spPr>
          <a:xfrm>
            <a:off x="1691680" y="785883"/>
            <a:ext cx="4823792" cy="5249421"/>
          </a:xfrm>
          <a:prstGeom prst="rect">
            <a:avLst/>
          </a:prstGeom>
        </p:spPr>
      </p:pic>
    </p:spTree>
    <p:extLst>
      <p:ext uri="{BB962C8B-B14F-4D97-AF65-F5344CB8AC3E}">
        <p14:creationId xmlns:p14="http://schemas.microsoft.com/office/powerpoint/2010/main" val="23809590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RTS/CTS Handshake</a:t>
            </a:r>
            <a:endParaRPr lang="en-US" dirty="0"/>
          </a:p>
        </p:txBody>
      </p:sp>
      <p:sp>
        <p:nvSpPr>
          <p:cNvPr id="3" name="Content Placeholder 2"/>
          <p:cNvSpPr>
            <a:spLocks noGrp="1"/>
          </p:cNvSpPr>
          <p:nvPr>
            <p:ph idx="1"/>
          </p:nvPr>
        </p:nvSpPr>
        <p:spPr>
          <a:xfrm>
            <a:off x="457200" y="980729"/>
            <a:ext cx="8229600" cy="1872208"/>
          </a:xfrm>
        </p:spPr>
        <p:txBody>
          <a:bodyPr>
            <a:normAutofit fontScale="92500" lnSpcReduction="10000"/>
          </a:bodyPr>
          <a:lstStyle/>
          <a:p>
            <a:r>
              <a:rPr lang="en-US" dirty="0" smtClean="0"/>
              <a:t>Ready-to-send, clear-to-send short messages</a:t>
            </a:r>
          </a:p>
          <a:p>
            <a:r>
              <a:rPr lang="en-US" dirty="0" smtClean="0"/>
              <a:t>Designed to avoid the hidden terminal problem</a:t>
            </a:r>
            <a:endParaRPr lang="en-US" dirty="0"/>
          </a:p>
        </p:txBody>
      </p:sp>
      <p:pic>
        <p:nvPicPr>
          <p:cNvPr id="5" name="Picture 4"/>
          <p:cNvPicPr>
            <a:picLocks noChangeAspect="1"/>
          </p:cNvPicPr>
          <p:nvPr/>
        </p:nvPicPr>
        <p:blipFill>
          <a:blip r:embed="rId2"/>
          <a:stretch>
            <a:fillRect/>
          </a:stretch>
        </p:blipFill>
        <p:spPr>
          <a:xfrm>
            <a:off x="1115616" y="3140968"/>
            <a:ext cx="7227277" cy="2638276"/>
          </a:xfrm>
          <a:prstGeom prst="rect">
            <a:avLst/>
          </a:prstGeom>
        </p:spPr>
      </p:pic>
    </p:spTree>
    <p:extLst>
      <p:ext uri="{BB962C8B-B14F-4D97-AF65-F5344CB8AC3E}">
        <p14:creationId xmlns:p14="http://schemas.microsoft.com/office/powerpoint/2010/main" val="30832111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RTS/CTS in Hidden Terminal</a:t>
            </a:r>
            <a:endParaRPr lang="en-US" dirty="0"/>
          </a:p>
        </p:txBody>
      </p:sp>
      <p:pic>
        <p:nvPicPr>
          <p:cNvPr id="6" name="Picture 5"/>
          <p:cNvPicPr>
            <a:picLocks noChangeAspect="1"/>
          </p:cNvPicPr>
          <p:nvPr/>
        </p:nvPicPr>
        <p:blipFill>
          <a:blip r:embed="rId2"/>
          <a:stretch>
            <a:fillRect/>
          </a:stretch>
        </p:blipFill>
        <p:spPr>
          <a:xfrm>
            <a:off x="971600" y="2565524"/>
            <a:ext cx="7305886" cy="2735684"/>
          </a:xfrm>
          <a:prstGeom prst="rect">
            <a:avLst/>
          </a:prstGeom>
        </p:spPr>
      </p:pic>
      <p:sp>
        <p:nvSpPr>
          <p:cNvPr id="7" name="Content Placeholder 2"/>
          <p:cNvSpPr>
            <a:spLocks noGrp="1"/>
          </p:cNvSpPr>
          <p:nvPr>
            <p:ph idx="1"/>
          </p:nvPr>
        </p:nvSpPr>
        <p:spPr>
          <a:xfrm>
            <a:off x="457200" y="1340768"/>
            <a:ext cx="8229600" cy="1872208"/>
          </a:xfrm>
        </p:spPr>
        <p:txBody>
          <a:bodyPr>
            <a:normAutofit/>
          </a:bodyPr>
          <a:lstStyle/>
          <a:p>
            <a:r>
              <a:rPr lang="en-US" dirty="0" smtClean="0"/>
              <a:t>Successfully solves the problem:</a:t>
            </a:r>
            <a:endParaRPr lang="en-US" dirty="0"/>
          </a:p>
        </p:txBody>
      </p:sp>
    </p:spTree>
    <p:extLst>
      <p:ext uri="{BB962C8B-B14F-4D97-AF65-F5344CB8AC3E}">
        <p14:creationId xmlns:p14="http://schemas.microsoft.com/office/powerpoint/2010/main" val="2801026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RADIO WAVES</a:t>
            </a:r>
            <a:endParaRPr lang="en-US" dirty="0"/>
          </a:p>
        </p:txBody>
      </p:sp>
      <p:pic>
        <p:nvPicPr>
          <p:cNvPr id="5" name="Picture 4" descr="frequenc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504" y="1796959"/>
            <a:ext cx="8756516" cy="3432241"/>
          </a:xfrm>
          <a:prstGeom prst="rect">
            <a:avLst/>
          </a:prstGeom>
        </p:spPr>
      </p:pic>
    </p:spTree>
    <p:extLst>
      <p:ext uri="{BB962C8B-B14F-4D97-AF65-F5344CB8AC3E}">
        <p14:creationId xmlns:p14="http://schemas.microsoft.com/office/powerpoint/2010/main" val="34300960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RTS/CTS - Problems</a:t>
            </a:r>
            <a:endParaRPr lang="en-US" dirty="0"/>
          </a:p>
        </p:txBody>
      </p:sp>
      <p:sp>
        <p:nvSpPr>
          <p:cNvPr id="3" name="Content Placeholder 2"/>
          <p:cNvSpPr>
            <a:spLocks noGrp="1"/>
          </p:cNvSpPr>
          <p:nvPr>
            <p:ph idx="1"/>
          </p:nvPr>
        </p:nvSpPr>
        <p:spPr>
          <a:xfrm>
            <a:off x="457200" y="1379909"/>
            <a:ext cx="8229600" cy="5145435"/>
          </a:xfrm>
        </p:spPr>
        <p:txBody>
          <a:bodyPr/>
          <a:lstStyle/>
          <a:p>
            <a:r>
              <a:rPr lang="en-US" dirty="0" smtClean="0"/>
              <a:t>Another problematic case:</a:t>
            </a:r>
            <a:endParaRPr lang="en-US" dirty="0"/>
          </a:p>
        </p:txBody>
      </p:sp>
      <p:pic>
        <p:nvPicPr>
          <p:cNvPr id="5" name="Picture 4"/>
          <p:cNvPicPr>
            <a:picLocks noChangeAspect="1"/>
          </p:cNvPicPr>
          <p:nvPr/>
        </p:nvPicPr>
        <p:blipFill>
          <a:blip r:embed="rId2"/>
          <a:stretch>
            <a:fillRect/>
          </a:stretch>
        </p:blipFill>
        <p:spPr>
          <a:xfrm>
            <a:off x="1259632" y="2492896"/>
            <a:ext cx="7118672" cy="2677377"/>
          </a:xfrm>
          <a:prstGeom prst="rect">
            <a:avLst/>
          </a:prstGeom>
        </p:spPr>
      </p:pic>
    </p:spTree>
    <p:extLst>
      <p:ext uri="{BB962C8B-B14F-4D97-AF65-F5344CB8AC3E}">
        <p14:creationId xmlns:p14="http://schemas.microsoft.com/office/powerpoint/2010/main" val="28928611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Variants of CSMA</a:t>
            </a:r>
            <a:endParaRPr lang="en-US" dirty="0"/>
          </a:p>
        </p:txBody>
      </p:sp>
      <p:sp>
        <p:nvSpPr>
          <p:cNvPr id="3" name="Content Placeholder 2"/>
          <p:cNvSpPr>
            <a:spLocks noGrp="1"/>
          </p:cNvSpPr>
          <p:nvPr>
            <p:ph idx="1"/>
          </p:nvPr>
        </p:nvSpPr>
        <p:spPr>
          <a:xfrm>
            <a:off x="457200" y="1772816"/>
            <a:ext cx="8229600" cy="4353347"/>
          </a:xfrm>
        </p:spPr>
        <p:txBody>
          <a:bodyPr/>
          <a:lstStyle/>
          <a:p>
            <a:r>
              <a:rPr lang="en-US" dirty="0" smtClean="0"/>
              <a:t>1-persistent CSMA</a:t>
            </a:r>
          </a:p>
          <a:p>
            <a:r>
              <a:rPr lang="en-US" dirty="0" smtClean="0"/>
              <a:t>Non persistent CSMA</a:t>
            </a:r>
          </a:p>
          <a:p>
            <a:r>
              <a:rPr lang="en-US" dirty="0" smtClean="0"/>
              <a:t>P-persistent CSMA (implemented in IEEE802.15.4, lower layer of </a:t>
            </a:r>
            <a:r>
              <a:rPr lang="en-US" dirty="0" err="1" smtClean="0"/>
              <a:t>Zigbee</a:t>
            </a:r>
            <a:r>
              <a:rPr lang="en-US" dirty="0" smtClean="0"/>
              <a:t>)</a:t>
            </a:r>
          </a:p>
          <a:p>
            <a:r>
              <a:rPr lang="en-US" dirty="0" smtClean="0"/>
              <a:t>O-persistent CSMA</a:t>
            </a:r>
            <a:endParaRPr lang="en-US" dirty="0"/>
          </a:p>
        </p:txBody>
      </p:sp>
    </p:spTree>
    <p:extLst>
      <p:ext uri="{BB962C8B-B14F-4D97-AF65-F5344CB8AC3E}">
        <p14:creationId xmlns:p14="http://schemas.microsoft.com/office/powerpoint/2010/main" val="15707269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411760" y="2852936"/>
            <a:ext cx="3865202" cy="1152128"/>
          </a:xfrm>
          <a:prstGeom prst="rect">
            <a:avLst/>
          </a:prstGeom>
        </p:spPr>
      </p:pic>
      <p:sp>
        <p:nvSpPr>
          <p:cNvPr id="2" name="Title 1"/>
          <p:cNvSpPr>
            <a:spLocks noGrp="1"/>
          </p:cNvSpPr>
          <p:nvPr>
            <p:ph type="title"/>
          </p:nvPr>
        </p:nvSpPr>
        <p:spPr/>
        <p:txBody>
          <a:bodyPr/>
          <a:lstStyle/>
          <a:p>
            <a:r>
              <a:rPr lang="en-US" dirty="0" smtClean="0"/>
              <a:t>Sensor Node Duty Cycle	</a:t>
            </a:r>
            <a:endParaRPr lang="en-US" dirty="0"/>
          </a:p>
        </p:txBody>
      </p:sp>
      <p:sp>
        <p:nvSpPr>
          <p:cNvPr id="3" name="Content Placeholder 2"/>
          <p:cNvSpPr>
            <a:spLocks noGrp="1"/>
          </p:cNvSpPr>
          <p:nvPr>
            <p:ph idx="1"/>
          </p:nvPr>
        </p:nvSpPr>
        <p:spPr>
          <a:xfrm>
            <a:off x="457200" y="980729"/>
            <a:ext cx="8229600" cy="3024335"/>
          </a:xfrm>
          <a:ln>
            <a:solidFill>
              <a:schemeClr val="accent3"/>
            </a:solidFill>
          </a:ln>
        </p:spPr>
        <p:txBody>
          <a:bodyPr/>
          <a:lstStyle/>
          <a:p>
            <a:pPr marL="0" indent="0">
              <a:buNone/>
            </a:pPr>
            <a:r>
              <a:rPr lang="en-US" b="1" i="1" dirty="0"/>
              <a:t>Duty cycle </a:t>
            </a:r>
            <a:r>
              <a:rPr lang="en-US" i="1" dirty="0"/>
              <a:t>is the relation between the length of the active and sleeping cycles of a sensor node and is measured in percent. It is </a:t>
            </a:r>
            <a:r>
              <a:rPr lang="en-US" i="1" dirty="0" smtClean="0"/>
              <a:t>defined </a:t>
            </a:r>
            <a:r>
              <a:rPr lang="en-US" i="1" dirty="0"/>
              <a:t>as: </a:t>
            </a:r>
            <a:endParaRPr lang="en-US" dirty="0"/>
          </a:p>
          <a:p>
            <a:pPr marL="0" indent="0">
              <a:buNone/>
            </a:pPr>
            <a:endParaRPr lang="en-US" dirty="0"/>
          </a:p>
        </p:txBody>
      </p:sp>
      <p:pic>
        <p:nvPicPr>
          <p:cNvPr id="6" name="Picture 5"/>
          <p:cNvPicPr>
            <a:picLocks noChangeAspect="1"/>
          </p:cNvPicPr>
          <p:nvPr/>
        </p:nvPicPr>
        <p:blipFill>
          <a:blip r:embed="rId3"/>
          <a:stretch>
            <a:fillRect/>
          </a:stretch>
        </p:blipFill>
        <p:spPr>
          <a:xfrm>
            <a:off x="338638" y="3933056"/>
            <a:ext cx="8193802" cy="2219155"/>
          </a:xfrm>
          <a:prstGeom prst="rect">
            <a:avLst/>
          </a:prstGeom>
        </p:spPr>
      </p:pic>
    </p:spTree>
    <p:extLst>
      <p:ext uri="{BB962C8B-B14F-4D97-AF65-F5344CB8AC3E}">
        <p14:creationId xmlns:p14="http://schemas.microsoft.com/office/powerpoint/2010/main" val="28991929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Sensor MAC (S-MAC)</a:t>
            </a:r>
            <a:endParaRPr lang="en-US" dirty="0"/>
          </a:p>
        </p:txBody>
      </p:sp>
      <p:sp>
        <p:nvSpPr>
          <p:cNvPr id="3" name="Content Placeholder 2"/>
          <p:cNvSpPr>
            <a:spLocks noGrp="1"/>
          </p:cNvSpPr>
          <p:nvPr>
            <p:ph idx="1"/>
          </p:nvPr>
        </p:nvSpPr>
        <p:spPr/>
        <p:txBody>
          <a:bodyPr>
            <a:normAutofit fontScale="92500"/>
          </a:bodyPr>
          <a:lstStyle/>
          <a:p>
            <a:r>
              <a:rPr lang="en-US" sz="2800" dirty="0" smtClean="0"/>
              <a:t>Especially designed to enable low duty cycles</a:t>
            </a:r>
          </a:p>
          <a:p>
            <a:r>
              <a:rPr lang="en-US" sz="2800" dirty="0" smtClean="0"/>
              <a:t>Nodes communicate only during their active cycles</a:t>
            </a:r>
          </a:p>
          <a:p>
            <a:r>
              <a:rPr lang="en-US" sz="2800" dirty="0" smtClean="0"/>
              <a:t>How to synchronize the nodes’ active cycles?</a:t>
            </a:r>
          </a:p>
          <a:p>
            <a:pPr lvl="1"/>
            <a:r>
              <a:rPr lang="en-US" sz="2400" dirty="0" smtClean="0"/>
              <a:t>At startup, a node listens first to receive a schedule from a neighbor</a:t>
            </a:r>
          </a:p>
          <a:p>
            <a:pPr lvl="1"/>
            <a:r>
              <a:rPr lang="en-US" sz="2400" dirty="0" smtClean="0"/>
              <a:t>If none received, start your own schedule</a:t>
            </a:r>
          </a:p>
          <a:p>
            <a:pPr lvl="1"/>
            <a:r>
              <a:rPr lang="en-US" sz="2400" dirty="0" smtClean="0"/>
              <a:t>Every active cycle, send your own schedule</a:t>
            </a:r>
          </a:p>
          <a:p>
            <a:r>
              <a:rPr lang="en-US" sz="2800" dirty="0" smtClean="0"/>
              <a:t>Results in </a:t>
            </a:r>
            <a:r>
              <a:rPr lang="en-US" sz="2800" b="1" dirty="0" smtClean="0"/>
              <a:t>synchronized islands</a:t>
            </a:r>
            <a:r>
              <a:rPr lang="en-US" sz="2800" dirty="0" smtClean="0"/>
              <a:t>, where </a:t>
            </a:r>
            <a:r>
              <a:rPr lang="en-US" sz="2800" b="1" dirty="0" smtClean="0"/>
              <a:t>bridge nodes</a:t>
            </a:r>
            <a:r>
              <a:rPr lang="en-US" sz="2800" dirty="0" smtClean="0"/>
              <a:t> need more power to support two schedules</a:t>
            </a:r>
          </a:p>
          <a:p>
            <a:r>
              <a:rPr lang="en-US" sz="2800" dirty="0" smtClean="0"/>
              <a:t>Needs a time synchronization protocol (Chapter 7)</a:t>
            </a:r>
            <a:endParaRPr lang="en-US" sz="2800" dirty="0"/>
          </a:p>
        </p:txBody>
      </p:sp>
    </p:spTree>
    <p:extLst>
      <p:ext uri="{BB962C8B-B14F-4D97-AF65-F5344CB8AC3E}">
        <p14:creationId xmlns:p14="http://schemas.microsoft.com/office/powerpoint/2010/main" val="20233188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S-MAC General Scenario</a:t>
            </a:r>
            <a:endParaRPr lang="en-US" dirty="0"/>
          </a:p>
        </p:txBody>
      </p:sp>
      <p:pic>
        <p:nvPicPr>
          <p:cNvPr id="5" name="Picture 4"/>
          <p:cNvPicPr>
            <a:picLocks noChangeAspect="1"/>
          </p:cNvPicPr>
          <p:nvPr/>
        </p:nvPicPr>
        <p:blipFill>
          <a:blip r:embed="rId2"/>
          <a:stretch>
            <a:fillRect/>
          </a:stretch>
        </p:blipFill>
        <p:spPr>
          <a:xfrm>
            <a:off x="971600" y="764704"/>
            <a:ext cx="6771952" cy="5222033"/>
          </a:xfrm>
          <a:prstGeom prst="rect">
            <a:avLst/>
          </a:prstGeom>
        </p:spPr>
      </p:pic>
    </p:spTree>
    <p:extLst>
      <p:ext uri="{BB962C8B-B14F-4D97-AF65-F5344CB8AC3E}">
        <p14:creationId xmlns:p14="http://schemas.microsoft.com/office/powerpoint/2010/main" val="11523504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Timeout MAC (T-MAC)</a:t>
            </a:r>
            <a:endParaRPr lang="en-US" dirty="0"/>
          </a:p>
        </p:txBody>
      </p:sp>
      <p:sp>
        <p:nvSpPr>
          <p:cNvPr id="3" name="Content Placeholder 2"/>
          <p:cNvSpPr>
            <a:spLocks noGrp="1"/>
          </p:cNvSpPr>
          <p:nvPr>
            <p:ph idx="1"/>
          </p:nvPr>
        </p:nvSpPr>
        <p:spPr>
          <a:xfrm>
            <a:off x="457200" y="1772816"/>
            <a:ext cx="8229600" cy="4353347"/>
          </a:xfrm>
        </p:spPr>
        <p:txBody>
          <a:bodyPr/>
          <a:lstStyle/>
          <a:p>
            <a:r>
              <a:rPr lang="en-US" dirty="0" smtClean="0"/>
              <a:t>S-MAC wastes a lot of energy with very low traffic, as the nodes stay awake during the complete active cycle</a:t>
            </a:r>
          </a:p>
          <a:p>
            <a:r>
              <a:rPr lang="en-US" dirty="0" smtClean="0"/>
              <a:t>Timeout-MAC solves this problem:</a:t>
            </a:r>
          </a:p>
          <a:p>
            <a:pPr lvl="1"/>
            <a:r>
              <a:rPr lang="en-US" dirty="0" smtClean="0"/>
              <a:t>At active cycle and no traffic, go back to sleep.</a:t>
            </a:r>
            <a:endParaRPr lang="en-US" dirty="0"/>
          </a:p>
        </p:txBody>
      </p:sp>
    </p:spTree>
    <p:extLst>
      <p:ext uri="{BB962C8B-B14F-4D97-AF65-F5344CB8AC3E}">
        <p14:creationId xmlns:p14="http://schemas.microsoft.com/office/powerpoint/2010/main" val="23150298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Berkeley MAC (B-MAC)</a:t>
            </a:r>
            <a:endParaRPr lang="en-US" dirty="0"/>
          </a:p>
        </p:txBody>
      </p:sp>
      <p:sp>
        <p:nvSpPr>
          <p:cNvPr id="3" name="Content Placeholder 2"/>
          <p:cNvSpPr>
            <a:spLocks noGrp="1"/>
          </p:cNvSpPr>
          <p:nvPr>
            <p:ph idx="1"/>
          </p:nvPr>
        </p:nvSpPr>
        <p:spPr>
          <a:xfrm>
            <a:off x="457200" y="980729"/>
            <a:ext cx="8229600" cy="2016224"/>
          </a:xfrm>
        </p:spPr>
        <p:txBody>
          <a:bodyPr/>
          <a:lstStyle/>
          <a:p>
            <a:r>
              <a:rPr lang="en-US" dirty="0" smtClean="0"/>
              <a:t>Tackles the problems of S-MAC</a:t>
            </a:r>
          </a:p>
          <a:p>
            <a:r>
              <a:rPr lang="en-US" dirty="0" smtClean="0"/>
              <a:t>Does not need time synchronization</a:t>
            </a:r>
          </a:p>
          <a:p>
            <a:r>
              <a:rPr lang="en-US" dirty="0" smtClean="0"/>
              <a:t>Solution: Long preambles</a:t>
            </a:r>
            <a:endParaRPr lang="en-US" dirty="0"/>
          </a:p>
        </p:txBody>
      </p:sp>
      <p:sp>
        <p:nvSpPr>
          <p:cNvPr id="4" name="Rectangle 3"/>
          <p:cNvSpPr/>
          <p:nvPr/>
        </p:nvSpPr>
        <p:spPr>
          <a:xfrm>
            <a:off x="395536" y="2921169"/>
            <a:ext cx="7992888" cy="2594048"/>
          </a:xfrm>
          <a:prstGeom prst="rect">
            <a:avLst/>
          </a:prstGeom>
          <a:ln>
            <a:solidFill>
              <a:srgbClr val="9BBB59"/>
            </a:solidFill>
          </a:ln>
        </p:spPr>
        <p:txBody>
          <a:bodyPr wrap="square" tIns="187200" bIns="187200">
            <a:spAutoFit/>
          </a:bodyPr>
          <a:lstStyle/>
          <a:p>
            <a:pPr algn="ctr"/>
            <a:r>
              <a:rPr lang="en-US" sz="3600" baseline="30000" dirty="0"/>
              <a:t>A preamble is a special communication message of varying lengths, which does not carry any application data or other payloads. Instead, it signals to neighbors that a real message is waiting for transmission. The </a:t>
            </a:r>
            <a:r>
              <a:rPr lang="en-US" sz="3600" baseline="30000" dirty="0" smtClean="0"/>
              <a:t>preamble </a:t>
            </a:r>
            <a:r>
              <a:rPr lang="en-US" sz="3600" baseline="30000" dirty="0"/>
              <a:t>can carry sender, receiver, and packet size information or other administrative data to simplify the communication process.</a:t>
            </a:r>
            <a:endParaRPr lang="en-US" sz="3600" dirty="0"/>
          </a:p>
        </p:txBody>
      </p:sp>
    </p:spTree>
    <p:extLst>
      <p:ext uri="{BB962C8B-B14F-4D97-AF65-F5344CB8AC3E}">
        <p14:creationId xmlns:p14="http://schemas.microsoft.com/office/powerpoint/2010/main" val="33194970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B-MAC General Scenario</a:t>
            </a:r>
            <a:endParaRPr lang="en-US" dirty="0"/>
          </a:p>
        </p:txBody>
      </p:sp>
      <p:pic>
        <p:nvPicPr>
          <p:cNvPr id="4" name="Picture 3"/>
          <p:cNvPicPr>
            <a:picLocks noChangeAspect="1"/>
          </p:cNvPicPr>
          <p:nvPr/>
        </p:nvPicPr>
        <p:blipFill>
          <a:blip r:embed="rId2"/>
          <a:stretch>
            <a:fillRect/>
          </a:stretch>
        </p:blipFill>
        <p:spPr>
          <a:xfrm>
            <a:off x="251520" y="1268760"/>
            <a:ext cx="8280920" cy="4038227"/>
          </a:xfrm>
          <a:prstGeom prst="rect">
            <a:avLst/>
          </a:prstGeom>
        </p:spPr>
      </p:pic>
    </p:spTree>
    <p:extLst>
      <p:ext uri="{BB962C8B-B14F-4D97-AF65-F5344CB8AC3E}">
        <p14:creationId xmlns:p14="http://schemas.microsoft.com/office/powerpoint/2010/main" val="4659425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Optimizations of B-MAC</a:t>
            </a:r>
            <a:endParaRPr lang="en-US" dirty="0"/>
          </a:p>
        </p:txBody>
      </p:sp>
      <p:sp>
        <p:nvSpPr>
          <p:cNvPr id="3" name="Content Placeholder 2"/>
          <p:cNvSpPr>
            <a:spLocks noGrp="1"/>
          </p:cNvSpPr>
          <p:nvPr>
            <p:ph idx="1"/>
          </p:nvPr>
        </p:nvSpPr>
        <p:spPr/>
        <p:txBody>
          <a:bodyPr>
            <a:normAutofit/>
          </a:bodyPr>
          <a:lstStyle/>
          <a:p>
            <a:r>
              <a:rPr lang="en-US" sz="2800" dirty="0" smtClean="0"/>
              <a:t>X-MAC: Interrupt the preamble sender, when the receiver is awake</a:t>
            </a:r>
          </a:p>
          <a:p>
            <a:pPr lvl="1"/>
            <a:r>
              <a:rPr lang="en-US" sz="2400" dirty="0" smtClean="0"/>
              <a:t>Minimize the idling time of sender and receiver</a:t>
            </a:r>
          </a:p>
          <a:p>
            <a:pPr lvl="1"/>
            <a:r>
              <a:rPr lang="en-US" sz="2400" dirty="0" smtClean="0"/>
              <a:t>Only for unicast transmissions</a:t>
            </a:r>
          </a:p>
          <a:p>
            <a:r>
              <a:rPr lang="en-US" sz="2800" dirty="0" smtClean="0"/>
              <a:t>Box-MAC: Considered an implementation of X-MAC with clearly defined parameters</a:t>
            </a:r>
          </a:p>
          <a:p>
            <a:r>
              <a:rPr lang="en-US" sz="2800" dirty="0" smtClean="0"/>
              <a:t>Tackle broadcast transmissions:</a:t>
            </a:r>
          </a:p>
          <a:p>
            <a:pPr lvl="1"/>
            <a:r>
              <a:rPr lang="en-US" sz="2400" dirty="0" smtClean="0"/>
              <a:t>Avoid the preamble sending, send repeatedly the data itself</a:t>
            </a:r>
          </a:p>
          <a:p>
            <a:pPr lvl="1"/>
            <a:r>
              <a:rPr lang="en-US" sz="2400" dirty="0" smtClean="0"/>
              <a:t>Inform the receivers when the data will be send, so they can go to sleep</a:t>
            </a:r>
            <a:endParaRPr lang="en-US" sz="2400" dirty="0"/>
          </a:p>
        </p:txBody>
      </p:sp>
    </p:spTree>
    <p:extLst>
      <p:ext uri="{BB962C8B-B14F-4D97-AF65-F5344CB8AC3E}">
        <p14:creationId xmlns:p14="http://schemas.microsoft.com/office/powerpoint/2010/main" val="27222961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IEEE 802.15.4</a:t>
            </a:r>
            <a:endParaRPr lang="en-US" dirty="0"/>
          </a:p>
        </p:txBody>
      </p:sp>
      <p:sp>
        <p:nvSpPr>
          <p:cNvPr id="3" name="Content Placeholder 2"/>
          <p:cNvSpPr>
            <a:spLocks noGrp="1"/>
          </p:cNvSpPr>
          <p:nvPr>
            <p:ph idx="1"/>
          </p:nvPr>
        </p:nvSpPr>
        <p:spPr/>
        <p:txBody>
          <a:bodyPr>
            <a:normAutofit lnSpcReduction="10000"/>
          </a:bodyPr>
          <a:lstStyle/>
          <a:p>
            <a:r>
              <a:rPr lang="en-US" dirty="0" smtClean="0"/>
              <a:t>CSMA-CA based protocols</a:t>
            </a:r>
          </a:p>
          <a:p>
            <a:r>
              <a:rPr lang="en-US" dirty="0" smtClean="0"/>
              <a:t>Operates on free-license channels</a:t>
            </a:r>
          </a:p>
          <a:p>
            <a:pPr lvl="1"/>
            <a:r>
              <a:rPr lang="en-US" dirty="0" smtClean="0"/>
              <a:t>868/915 MHz</a:t>
            </a:r>
          </a:p>
          <a:p>
            <a:pPr lvl="1"/>
            <a:r>
              <a:rPr lang="en-US" dirty="0" smtClean="0"/>
              <a:t>2450 MHz</a:t>
            </a:r>
          </a:p>
          <a:p>
            <a:r>
              <a:rPr lang="en-US" dirty="0" smtClean="0"/>
              <a:t>S-MAC, B-MAC, X-MAC work on top of it</a:t>
            </a:r>
          </a:p>
          <a:p>
            <a:r>
              <a:rPr lang="en-US" dirty="0" smtClean="0"/>
              <a:t>Basis for many standards:</a:t>
            </a:r>
          </a:p>
          <a:p>
            <a:pPr lvl="1"/>
            <a:r>
              <a:rPr lang="en-US" dirty="0" err="1" smtClean="0"/>
              <a:t>Zigbee</a:t>
            </a:r>
            <a:endParaRPr lang="en-US" dirty="0" smtClean="0"/>
          </a:p>
          <a:p>
            <a:pPr lvl="1"/>
            <a:r>
              <a:rPr lang="en-US" dirty="0" err="1" smtClean="0"/>
              <a:t>WirelessHART</a:t>
            </a:r>
            <a:endParaRPr lang="en-US" dirty="0" smtClean="0"/>
          </a:p>
          <a:p>
            <a:pPr lvl="1"/>
            <a:r>
              <a:rPr lang="en-US" dirty="0" smtClean="0"/>
              <a:t>ISA100</a:t>
            </a:r>
          </a:p>
          <a:p>
            <a:pPr lvl="1"/>
            <a:r>
              <a:rPr lang="en-US" dirty="0" smtClean="0"/>
              <a:t>and many more</a:t>
            </a:r>
            <a:endParaRPr lang="en-US" dirty="0"/>
          </a:p>
        </p:txBody>
      </p:sp>
    </p:spTree>
    <p:extLst>
      <p:ext uri="{BB962C8B-B14F-4D97-AF65-F5344CB8AC3E}">
        <p14:creationId xmlns:p14="http://schemas.microsoft.com/office/powerpoint/2010/main" val="1992288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RADIO WAVES</a:t>
            </a:r>
            <a:endParaRPr lang="en-US" dirty="0"/>
          </a:p>
        </p:txBody>
      </p:sp>
      <p:pic>
        <p:nvPicPr>
          <p:cNvPr id="4" name="Content Placeholder 3" descr="sine.pdf"/>
          <p:cNvPicPr>
            <a:picLocks noGrp="1" noChangeAspect="1"/>
          </p:cNvPicPr>
          <p:nvPr>
            <p:ph idx="1"/>
          </p:nvPr>
        </p:nvPicPr>
        <p:blipFill rotWithShape="1">
          <a:blip r:embed="rId2">
            <a:extLst>
              <a:ext uri="{28A0092B-C50C-407E-A947-70E740481C1C}">
                <a14:useLocalDpi xmlns:a14="http://schemas.microsoft.com/office/drawing/2010/main" val="0"/>
              </a:ext>
            </a:extLst>
          </a:blip>
          <a:srcRect t="-4585" b="-3125"/>
          <a:stretch/>
        </p:blipFill>
        <p:spPr>
          <a:xfrm>
            <a:off x="1403648" y="1124744"/>
            <a:ext cx="6131024" cy="4707756"/>
          </a:xfrm>
        </p:spPr>
      </p:pic>
    </p:spTree>
    <p:extLst>
      <p:ext uri="{BB962C8B-B14F-4D97-AF65-F5344CB8AC3E}">
        <p14:creationId xmlns:p14="http://schemas.microsoft.com/office/powerpoint/2010/main" val="13954363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(1)</a:t>
            </a:r>
            <a:endParaRPr lang="en-US" dirty="0"/>
          </a:p>
        </p:txBody>
      </p:sp>
      <p:sp>
        <p:nvSpPr>
          <p:cNvPr id="3" name="Content Placeholder 2"/>
          <p:cNvSpPr>
            <a:spLocks noGrp="1"/>
          </p:cNvSpPr>
          <p:nvPr>
            <p:ph idx="1"/>
          </p:nvPr>
        </p:nvSpPr>
        <p:spPr/>
        <p:txBody>
          <a:bodyPr>
            <a:noAutofit/>
          </a:bodyPr>
          <a:lstStyle/>
          <a:p>
            <a:pPr marL="0" indent="0">
              <a:buNone/>
            </a:pPr>
            <a:r>
              <a:rPr lang="en-US" sz="2200" b="1" dirty="0" smtClean="0"/>
              <a:t>Main properties of wireless communications:</a:t>
            </a:r>
            <a:endParaRPr lang="en-US" sz="2200" b="1" dirty="0"/>
          </a:p>
          <a:p>
            <a:r>
              <a:rPr lang="en-US" sz="2200" dirty="0" smtClean="0"/>
              <a:t>They are an error</a:t>
            </a:r>
            <a:r>
              <a:rPr lang="en-US" sz="2200" dirty="0"/>
              <a:t>-</a:t>
            </a:r>
            <a:r>
              <a:rPr lang="en-US" sz="2200" dirty="0" smtClean="0"/>
              <a:t>prone process whose properties and quality fluctuates significantly </a:t>
            </a:r>
            <a:r>
              <a:rPr lang="en-US" sz="2200" dirty="0"/>
              <a:t>with environment, distance, and time. </a:t>
            </a:r>
            <a:endParaRPr lang="en-US" sz="2200" dirty="0"/>
          </a:p>
          <a:p>
            <a:r>
              <a:rPr lang="en-US" sz="2200" dirty="0" smtClean="0"/>
              <a:t>Interference between different nodes and other technologies greatly impact </a:t>
            </a:r>
            <a:r>
              <a:rPr lang="en-US" sz="2200" dirty="0"/>
              <a:t>the quality of links. </a:t>
            </a:r>
            <a:endParaRPr lang="en-US" sz="2200" dirty="0"/>
          </a:p>
          <a:p>
            <a:pPr marL="0" indent="0">
              <a:buNone/>
            </a:pPr>
            <a:r>
              <a:rPr lang="en-US" sz="2200" b="1" dirty="0" smtClean="0"/>
              <a:t>A </a:t>
            </a:r>
            <a:r>
              <a:rPr lang="en-US" sz="2200" b="1" dirty="0"/>
              <a:t>MAC protocol needs to enable the following properties: </a:t>
            </a:r>
            <a:endParaRPr lang="en-US" sz="2200" b="1" dirty="0"/>
          </a:p>
          <a:p>
            <a:r>
              <a:rPr lang="en-US" sz="2200" dirty="0" smtClean="0"/>
              <a:t>Collision</a:t>
            </a:r>
            <a:r>
              <a:rPr lang="en-US" sz="2200" dirty="0"/>
              <a:t>-free </a:t>
            </a:r>
            <a:r>
              <a:rPr lang="en-US" sz="2200" dirty="0" smtClean="0"/>
              <a:t>communication.</a:t>
            </a:r>
            <a:endParaRPr lang="en-US" sz="2200" dirty="0"/>
          </a:p>
          <a:p>
            <a:r>
              <a:rPr lang="en-US" sz="2200" dirty="0" smtClean="0"/>
              <a:t>Minimal </a:t>
            </a:r>
            <a:r>
              <a:rPr lang="en-US" sz="2200" dirty="0"/>
              <a:t>overhearing of packets not destined to the </a:t>
            </a:r>
            <a:r>
              <a:rPr lang="en-US" sz="2200" dirty="0" smtClean="0"/>
              <a:t>node.</a:t>
            </a:r>
            <a:endParaRPr lang="en-US" sz="2200" dirty="0"/>
          </a:p>
          <a:p>
            <a:r>
              <a:rPr lang="en-US" sz="2200" dirty="0" smtClean="0"/>
              <a:t>Minimal </a:t>
            </a:r>
            <a:r>
              <a:rPr lang="en-US" sz="2200" dirty="0"/>
              <a:t>idling when no packets are </a:t>
            </a:r>
            <a:r>
              <a:rPr lang="en-US" sz="2200" dirty="0" smtClean="0"/>
              <a:t>arriving.</a:t>
            </a:r>
            <a:endParaRPr lang="en-US" sz="2200" dirty="0"/>
          </a:p>
          <a:p>
            <a:r>
              <a:rPr lang="en-US" sz="2200" dirty="0" smtClean="0"/>
              <a:t>Minimal </a:t>
            </a:r>
            <a:r>
              <a:rPr lang="en-US" sz="2200" dirty="0"/>
              <a:t>overhead and energy for organizing the </a:t>
            </a:r>
            <a:r>
              <a:rPr lang="en-US" sz="2200" dirty="0" smtClean="0"/>
              <a:t>transmissions.</a:t>
            </a:r>
          </a:p>
          <a:p>
            <a:r>
              <a:rPr lang="en-US" sz="2200" dirty="0" smtClean="0"/>
              <a:t>Minimal </a:t>
            </a:r>
            <a:r>
              <a:rPr lang="en-US" sz="2200" dirty="0"/>
              <a:t>delay and maximum throughput of packets. </a:t>
            </a:r>
            <a:endParaRPr lang="en-US" sz="2200" dirty="0"/>
          </a:p>
        </p:txBody>
      </p:sp>
    </p:spTree>
    <p:extLst>
      <p:ext uri="{BB962C8B-B14F-4D97-AF65-F5344CB8AC3E}">
        <p14:creationId xmlns:p14="http://schemas.microsoft.com/office/powerpoint/2010/main" val="19961096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(2)</a:t>
            </a:r>
            <a:endParaRPr lang="en-US" dirty="0"/>
          </a:p>
        </p:txBody>
      </p:sp>
      <p:sp>
        <p:nvSpPr>
          <p:cNvPr id="3" name="Content Placeholder 2"/>
          <p:cNvSpPr>
            <a:spLocks noGrp="1"/>
          </p:cNvSpPr>
          <p:nvPr>
            <p:ph idx="1"/>
          </p:nvPr>
        </p:nvSpPr>
        <p:spPr/>
        <p:txBody>
          <a:bodyPr>
            <a:normAutofit fontScale="70000" lnSpcReduction="20000"/>
          </a:bodyPr>
          <a:lstStyle/>
          <a:p>
            <a:pPr marL="0" indent="0">
              <a:buNone/>
            </a:pPr>
            <a:r>
              <a:rPr lang="en-US" b="1" dirty="0" smtClean="0"/>
              <a:t>There </a:t>
            </a:r>
            <a:r>
              <a:rPr lang="en-US" b="1" dirty="0"/>
              <a:t>are several general approaches you can take: </a:t>
            </a:r>
            <a:endParaRPr lang="en-US" b="1" dirty="0"/>
          </a:p>
          <a:p>
            <a:r>
              <a:rPr lang="en-US" i="1" dirty="0" smtClean="0"/>
              <a:t>Time </a:t>
            </a:r>
            <a:r>
              <a:rPr lang="en-US" i="1" dirty="0"/>
              <a:t>division multiple access </a:t>
            </a:r>
            <a:r>
              <a:rPr lang="en-US" dirty="0"/>
              <a:t>(TDMA) refers to a mechanism in which each node gets full control for some </a:t>
            </a:r>
            <a:r>
              <a:rPr lang="en-US" dirty="0" smtClean="0"/>
              <a:t>predefined </a:t>
            </a:r>
            <a:r>
              <a:rPr lang="en-US" dirty="0"/>
              <a:t>amount of time (a slot). This is collision-free, but it suffers from large delays. </a:t>
            </a:r>
            <a:endParaRPr lang="en-US" dirty="0" smtClean="0"/>
          </a:p>
          <a:p>
            <a:r>
              <a:rPr lang="en-US" i="1" dirty="0" smtClean="0"/>
              <a:t>Carrier </a:t>
            </a:r>
            <a:r>
              <a:rPr lang="en-US" i="1" dirty="0"/>
              <a:t>Sense Multiple Access </a:t>
            </a:r>
            <a:r>
              <a:rPr lang="en-US" dirty="0"/>
              <a:t>(CSMA) refers to </a:t>
            </a:r>
            <a:r>
              <a:rPr lang="en-US" dirty="0" smtClean="0"/>
              <a:t>“first </a:t>
            </a:r>
            <a:r>
              <a:rPr lang="en-US" dirty="0"/>
              <a:t>listen, then talk.” While the delay is low, the energy expenditure is high (the nodes never sleep) and it is not collision-free. </a:t>
            </a:r>
            <a:endParaRPr lang="en-US" dirty="0" smtClean="0"/>
          </a:p>
          <a:p>
            <a:r>
              <a:rPr lang="en-US" i="1" dirty="0" smtClean="0"/>
              <a:t>Duty </a:t>
            </a:r>
            <a:r>
              <a:rPr lang="en-US" i="1" dirty="0"/>
              <a:t>cycling </a:t>
            </a:r>
            <a:r>
              <a:rPr lang="en-US" dirty="0"/>
              <a:t>is the preferred way of organizing the sleep and awake cycles of sensor nodes. Sensor MAC, Berkeley MAC, and </a:t>
            </a:r>
            <a:r>
              <a:rPr lang="en-US" dirty="0" err="1"/>
              <a:t>BoX</a:t>
            </a:r>
            <a:r>
              <a:rPr lang="en-US" dirty="0"/>
              <a:t> MAC all work with duty cycling and are able to save considerable amounts of energy. </a:t>
            </a:r>
            <a:endParaRPr lang="en-US" dirty="0"/>
          </a:p>
          <a:p>
            <a:r>
              <a:rPr lang="en-US" i="1" dirty="0" err="1" smtClean="0"/>
              <a:t>BoX</a:t>
            </a:r>
            <a:r>
              <a:rPr lang="en-US" i="1" dirty="0" smtClean="0"/>
              <a:t> </a:t>
            </a:r>
            <a:r>
              <a:rPr lang="en-US" i="1" dirty="0"/>
              <a:t>MAC </a:t>
            </a:r>
            <a:r>
              <a:rPr lang="en-US" dirty="0"/>
              <a:t>is based on B-MAC, but offers optimized communications for both unicast and broadcast transmissions, and is currently the preferred MAC protocol for sensor nodes. It does not need synchronization, has low delay, and low energy expenditure. </a:t>
            </a:r>
            <a:endParaRPr lang="en-US" dirty="0"/>
          </a:p>
          <a:p>
            <a:endParaRPr lang="en-US" dirty="0"/>
          </a:p>
        </p:txBody>
      </p:sp>
    </p:spTree>
    <p:extLst>
      <p:ext uri="{BB962C8B-B14F-4D97-AF65-F5344CB8AC3E}">
        <p14:creationId xmlns:p14="http://schemas.microsoft.com/office/powerpoint/2010/main" val="2184029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MODULATION/DEMODULATION</a:t>
            </a:r>
            <a:endParaRPr lang="en-US" dirty="0"/>
          </a:p>
        </p:txBody>
      </p:sp>
      <p:sp>
        <p:nvSpPr>
          <p:cNvPr id="3" name="Content Placeholder 2"/>
          <p:cNvSpPr>
            <a:spLocks noGrp="1"/>
          </p:cNvSpPr>
          <p:nvPr>
            <p:ph idx="1"/>
          </p:nvPr>
        </p:nvSpPr>
        <p:spPr/>
        <p:txBody>
          <a:bodyPr>
            <a:normAutofit/>
          </a:bodyPr>
          <a:lstStyle/>
          <a:p>
            <a:r>
              <a:rPr lang="en-US" sz="2800" dirty="0" smtClean="0"/>
              <a:t>Waves do not carry information by themselves.</a:t>
            </a:r>
          </a:p>
          <a:p>
            <a:r>
              <a:rPr lang="en-US" sz="2800" dirty="0" smtClean="0"/>
              <a:t>By changing one or more of the parameters of a wave, we can encode information into it.</a:t>
            </a:r>
            <a:endParaRPr lang="en-US" sz="2800" dirty="0"/>
          </a:p>
        </p:txBody>
      </p:sp>
      <p:sp>
        <p:nvSpPr>
          <p:cNvPr id="4" name="TextBox 3"/>
          <p:cNvSpPr txBox="1"/>
          <p:nvPr/>
        </p:nvSpPr>
        <p:spPr>
          <a:xfrm>
            <a:off x="611560" y="2879065"/>
            <a:ext cx="7704856" cy="2062103"/>
          </a:xfrm>
          <a:prstGeom prst="rect">
            <a:avLst/>
          </a:prstGeom>
          <a:noFill/>
          <a:ln>
            <a:solidFill>
              <a:srgbClr val="3C7704"/>
            </a:solidFill>
          </a:ln>
        </p:spPr>
        <p:txBody>
          <a:bodyPr wrap="square" rtlCol="0">
            <a:spAutoFit/>
          </a:bodyPr>
          <a:lstStyle/>
          <a:p>
            <a:pPr algn="just"/>
            <a:r>
              <a:rPr lang="en-US" sz="3200" b="1" i="1" dirty="0"/>
              <a:t>Signal modulation/demodulation. </a:t>
            </a:r>
            <a:r>
              <a:rPr lang="en-US" sz="3200" i="1" dirty="0"/>
              <a:t>This is the process of </a:t>
            </a:r>
            <a:r>
              <a:rPr lang="en-US" sz="3200" i="1" dirty="0" smtClean="0"/>
              <a:t>changing </a:t>
            </a:r>
            <a:r>
              <a:rPr lang="en-US" sz="3200" i="1" dirty="0"/>
              <a:t>radio wave parameters in a well-</a:t>
            </a:r>
            <a:r>
              <a:rPr lang="en-US" sz="3200" i="1" dirty="0" smtClean="0"/>
              <a:t>defined </a:t>
            </a:r>
            <a:r>
              <a:rPr lang="en-US" sz="3200" i="1" dirty="0"/>
              <a:t>way to encode/decode information into/from the wave. </a:t>
            </a:r>
            <a:endParaRPr lang="en-US" sz="3200" dirty="0"/>
          </a:p>
        </p:txBody>
      </p:sp>
    </p:spTree>
    <p:extLst>
      <p:ext uri="{BB962C8B-B14F-4D97-AF65-F5344CB8AC3E}">
        <p14:creationId xmlns:p14="http://schemas.microsoft.com/office/powerpoint/2010/main" val="26579357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AMPLITUDE MODULATION</a:t>
            </a:r>
            <a:endParaRPr lang="en-US" dirty="0"/>
          </a:p>
        </p:txBody>
      </p:sp>
      <p:pic>
        <p:nvPicPr>
          <p:cNvPr id="3" name="Picture 2" descr="am.pdf"/>
          <p:cNvPicPr>
            <a:picLocks noChangeAspect="1"/>
          </p:cNvPicPr>
          <p:nvPr/>
        </p:nvPicPr>
        <p:blipFill rotWithShape="1">
          <a:blip r:embed="rId2">
            <a:extLst>
              <a:ext uri="{28A0092B-C50C-407E-A947-70E740481C1C}">
                <a14:useLocalDpi xmlns:a14="http://schemas.microsoft.com/office/drawing/2010/main" val="0"/>
              </a:ext>
            </a:extLst>
          </a:blip>
          <a:srcRect t="4447" b="5483"/>
          <a:stretch/>
        </p:blipFill>
        <p:spPr>
          <a:xfrm>
            <a:off x="-396552" y="908720"/>
            <a:ext cx="5969276" cy="4032448"/>
          </a:xfrm>
          <a:prstGeom prst="rect">
            <a:avLst/>
          </a:prstGeom>
        </p:spPr>
      </p:pic>
      <p:sp>
        <p:nvSpPr>
          <p:cNvPr id="5" name="Oval 4"/>
          <p:cNvSpPr/>
          <p:nvPr/>
        </p:nvSpPr>
        <p:spPr>
          <a:xfrm>
            <a:off x="5508104" y="2636912"/>
            <a:ext cx="792088" cy="792088"/>
          </a:xfrm>
          <a:prstGeom prst="ellipse">
            <a:avLst/>
          </a:prstGeom>
          <a:noFill/>
          <a:ln>
            <a:solidFill>
              <a:srgbClr val="3C7704"/>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7" name="Rectangle 6"/>
          <p:cNvSpPr/>
          <p:nvPr/>
        </p:nvSpPr>
        <p:spPr>
          <a:xfrm>
            <a:off x="179512" y="4995947"/>
            <a:ext cx="8712968" cy="1241365"/>
          </a:xfrm>
          <a:prstGeom prst="rect">
            <a:avLst/>
          </a:prstGeom>
        </p:spPr>
        <p:txBody>
          <a:bodyPr wrap="square">
            <a:spAutoFit/>
          </a:bodyPr>
          <a:lstStyle/>
          <a:p>
            <a:r>
              <a:rPr lang="en-US" sz="3200" b="1" i="1" baseline="30000" dirty="0" smtClean="0">
                <a:latin typeface="Arial"/>
                <a:cs typeface="Arial"/>
              </a:rPr>
              <a:t>Amplitude A(t):</a:t>
            </a:r>
            <a:r>
              <a:rPr lang="en-US" sz="3200" b="1" i="1" dirty="0" smtClean="0">
                <a:latin typeface="Arial"/>
                <a:cs typeface="Arial"/>
              </a:rPr>
              <a:t> </a:t>
            </a:r>
            <a:r>
              <a:rPr lang="en-US" sz="3200" i="1" baseline="30000" dirty="0" smtClean="0">
                <a:latin typeface="Arial"/>
                <a:cs typeface="Arial"/>
              </a:rPr>
              <a:t>This </a:t>
            </a:r>
            <a:r>
              <a:rPr lang="en-US" sz="3200" i="1" baseline="30000" dirty="0">
                <a:latin typeface="Arial"/>
                <a:cs typeface="Arial"/>
              </a:rPr>
              <a:t>parameter gives how high the wave is. To encode </a:t>
            </a:r>
            <a:r>
              <a:rPr lang="en-US" sz="3200" i="1" baseline="30000" dirty="0" smtClean="0">
                <a:latin typeface="Arial"/>
                <a:cs typeface="Arial"/>
              </a:rPr>
              <a:t>information</a:t>
            </a:r>
            <a:r>
              <a:rPr lang="en-US" sz="3200" i="1" baseline="30000" dirty="0">
                <a:latin typeface="Arial"/>
                <a:cs typeface="Arial"/>
              </a:rPr>
              <a:t>, you can change the amplitude from very small (encoding a 0) to very high (encoding a 1).</a:t>
            </a:r>
            <a:endParaRPr lang="en-US" sz="3200" i="1" dirty="0">
              <a:latin typeface="Arial"/>
              <a:cs typeface="Arial"/>
            </a:endParaRPr>
          </a:p>
        </p:txBody>
      </p:sp>
      <p:pic>
        <p:nvPicPr>
          <p:cNvPr id="4" name="Content Placeholder 3"/>
          <p:cNvPicPr>
            <a:picLocks noChangeAspect="1"/>
          </p:cNvPicPr>
          <p:nvPr/>
        </p:nvPicPr>
        <p:blipFill rotWithShape="1">
          <a:blip r:embed="rId3"/>
          <a:srcRect l="22573" t="-14263" r="-9782" b="-34553"/>
          <a:stretch/>
        </p:blipFill>
        <p:spPr>
          <a:xfrm>
            <a:off x="5618582" y="2733537"/>
            <a:ext cx="3561930" cy="623456"/>
          </a:xfrm>
          <a:prstGeom prst="rect">
            <a:avLst/>
          </a:prstGeom>
        </p:spPr>
      </p:pic>
      <p:pic>
        <p:nvPicPr>
          <p:cNvPr id="8" name="Content Placeholder 3"/>
          <p:cNvPicPr>
            <a:picLocks noChangeAspect="1"/>
          </p:cNvPicPr>
          <p:nvPr/>
        </p:nvPicPr>
        <p:blipFill rotWithShape="1">
          <a:blip r:embed="rId3"/>
          <a:srcRect l="-10104" t="-10096" r="76898" b="-34553"/>
          <a:stretch/>
        </p:blipFill>
        <p:spPr>
          <a:xfrm>
            <a:off x="6300192" y="2204864"/>
            <a:ext cx="1356256" cy="605997"/>
          </a:xfrm>
          <a:prstGeom prst="rect">
            <a:avLst/>
          </a:prstGeom>
        </p:spPr>
      </p:pic>
    </p:spTree>
    <p:extLst>
      <p:ext uri="{BB962C8B-B14F-4D97-AF65-F5344CB8AC3E}">
        <p14:creationId xmlns:p14="http://schemas.microsoft.com/office/powerpoint/2010/main" val="252136400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FREQUENCY MODULATION</a:t>
            </a:r>
            <a:endParaRPr lang="en-US" dirty="0"/>
          </a:p>
        </p:txBody>
      </p:sp>
      <p:sp>
        <p:nvSpPr>
          <p:cNvPr id="5" name="Oval 4"/>
          <p:cNvSpPr/>
          <p:nvPr/>
        </p:nvSpPr>
        <p:spPr>
          <a:xfrm>
            <a:off x="7020272" y="2708920"/>
            <a:ext cx="648072" cy="648072"/>
          </a:xfrm>
          <a:prstGeom prst="ellipse">
            <a:avLst/>
          </a:prstGeom>
          <a:noFill/>
          <a:ln>
            <a:solidFill>
              <a:srgbClr val="3C7704"/>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pic>
        <p:nvPicPr>
          <p:cNvPr id="4" name="Content Placeholder 3"/>
          <p:cNvPicPr>
            <a:picLocks noChangeAspect="1"/>
          </p:cNvPicPr>
          <p:nvPr/>
        </p:nvPicPr>
        <p:blipFill rotWithShape="1">
          <a:blip r:embed="rId2"/>
          <a:srcRect l="22573" t="-14263" r="-9782" b="-34553"/>
          <a:stretch/>
        </p:blipFill>
        <p:spPr>
          <a:xfrm>
            <a:off x="5618582" y="2733537"/>
            <a:ext cx="3561930" cy="623456"/>
          </a:xfrm>
          <a:prstGeom prst="rect">
            <a:avLst/>
          </a:prstGeom>
        </p:spPr>
      </p:pic>
      <p:pic>
        <p:nvPicPr>
          <p:cNvPr id="8" name="Content Placeholder 3"/>
          <p:cNvPicPr>
            <a:picLocks noChangeAspect="1"/>
          </p:cNvPicPr>
          <p:nvPr/>
        </p:nvPicPr>
        <p:blipFill rotWithShape="1">
          <a:blip r:embed="rId2"/>
          <a:srcRect l="-10104" t="-10096" r="76898" b="-34553"/>
          <a:stretch/>
        </p:blipFill>
        <p:spPr>
          <a:xfrm>
            <a:off x="6300192" y="2204864"/>
            <a:ext cx="1356256" cy="605997"/>
          </a:xfrm>
          <a:prstGeom prst="rect">
            <a:avLst/>
          </a:prstGeom>
        </p:spPr>
      </p:pic>
      <p:sp>
        <p:nvSpPr>
          <p:cNvPr id="6" name="Rectangle 5"/>
          <p:cNvSpPr/>
          <p:nvPr/>
        </p:nvSpPr>
        <p:spPr>
          <a:xfrm>
            <a:off x="107504" y="5088086"/>
            <a:ext cx="8496944" cy="1077218"/>
          </a:xfrm>
          <a:prstGeom prst="rect">
            <a:avLst/>
          </a:prstGeom>
        </p:spPr>
        <p:txBody>
          <a:bodyPr wrap="square">
            <a:spAutoFit/>
          </a:bodyPr>
          <a:lstStyle/>
          <a:p>
            <a:r>
              <a:rPr lang="en-US" sz="3200" b="1" i="1" baseline="30000" dirty="0">
                <a:latin typeface="Arial"/>
                <a:cs typeface="Arial"/>
              </a:rPr>
              <a:t>Frequency or period f(t)</a:t>
            </a:r>
            <a:r>
              <a:rPr lang="en-US" sz="3200" i="1" baseline="30000" dirty="0">
                <a:latin typeface="Arial"/>
                <a:cs typeface="Arial"/>
              </a:rPr>
              <a:t>. This parameter dictates how often the wave form is repeated over time. The frequency of the signal can be changed to indicate different codes.</a:t>
            </a:r>
            <a:endParaRPr lang="en-US" sz="3200" i="1" dirty="0">
              <a:latin typeface="Arial"/>
              <a:cs typeface="Arial"/>
            </a:endParaRPr>
          </a:p>
        </p:txBody>
      </p:sp>
      <p:pic>
        <p:nvPicPr>
          <p:cNvPr id="9" name="Picture 8" descr="fm.pdf"/>
          <p:cNvPicPr>
            <a:picLocks noChangeAspect="1"/>
          </p:cNvPicPr>
          <p:nvPr/>
        </p:nvPicPr>
        <p:blipFill rotWithShape="1">
          <a:blip r:embed="rId3">
            <a:extLst>
              <a:ext uri="{28A0092B-C50C-407E-A947-70E740481C1C}">
                <a14:useLocalDpi xmlns:a14="http://schemas.microsoft.com/office/drawing/2010/main" val="0"/>
              </a:ext>
            </a:extLst>
          </a:blip>
          <a:srcRect t="4308" r="7632" b="5492"/>
          <a:stretch/>
        </p:blipFill>
        <p:spPr>
          <a:xfrm>
            <a:off x="-338408" y="836713"/>
            <a:ext cx="5702496" cy="4176463"/>
          </a:xfrm>
          <a:prstGeom prst="rect">
            <a:avLst/>
          </a:prstGeom>
        </p:spPr>
      </p:pic>
    </p:spTree>
    <p:extLst>
      <p:ext uri="{BB962C8B-B14F-4D97-AF65-F5344CB8AC3E}">
        <p14:creationId xmlns:p14="http://schemas.microsoft.com/office/powerpoint/2010/main" val="8073568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MODULATION</a:t>
            </a:r>
            <a:endParaRPr lang="en-US" dirty="0"/>
          </a:p>
        </p:txBody>
      </p:sp>
      <p:sp>
        <p:nvSpPr>
          <p:cNvPr id="5" name="Oval 4"/>
          <p:cNvSpPr/>
          <p:nvPr/>
        </p:nvSpPr>
        <p:spPr>
          <a:xfrm>
            <a:off x="7956376" y="2636912"/>
            <a:ext cx="792088" cy="792088"/>
          </a:xfrm>
          <a:prstGeom prst="ellipse">
            <a:avLst/>
          </a:prstGeom>
          <a:noFill/>
          <a:ln>
            <a:solidFill>
              <a:srgbClr val="3C7704"/>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pic>
        <p:nvPicPr>
          <p:cNvPr id="4" name="Content Placeholder 3"/>
          <p:cNvPicPr>
            <a:picLocks noChangeAspect="1"/>
          </p:cNvPicPr>
          <p:nvPr/>
        </p:nvPicPr>
        <p:blipFill rotWithShape="1">
          <a:blip r:embed="rId2"/>
          <a:srcRect l="22573" t="-14263" r="-9782" b="-34553"/>
          <a:stretch/>
        </p:blipFill>
        <p:spPr>
          <a:xfrm>
            <a:off x="5618582" y="2733537"/>
            <a:ext cx="3561930" cy="623456"/>
          </a:xfrm>
          <a:prstGeom prst="rect">
            <a:avLst/>
          </a:prstGeom>
        </p:spPr>
      </p:pic>
      <p:pic>
        <p:nvPicPr>
          <p:cNvPr id="8" name="Content Placeholder 3"/>
          <p:cNvPicPr>
            <a:picLocks noChangeAspect="1"/>
          </p:cNvPicPr>
          <p:nvPr/>
        </p:nvPicPr>
        <p:blipFill rotWithShape="1">
          <a:blip r:embed="rId2"/>
          <a:srcRect l="-10104" t="-10096" r="76898" b="-34553"/>
          <a:stretch/>
        </p:blipFill>
        <p:spPr>
          <a:xfrm>
            <a:off x="6300192" y="2204864"/>
            <a:ext cx="1356256" cy="605997"/>
          </a:xfrm>
          <a:prstGeom prst="rect">
            <a:avLst/>
          </a:prstGeom>
        </p:spPr>
      </p:pic>
      <p:pic>
        <p:nvPicPr>
          <p:cNvPr id="9" name="Picture 8" descr="pm.pdf"/>
          <p:cNvPicPr>
            <a:picLocks noChangeAspect="1"/>
          </p:cNvPicPr>
          <p:nvPr/>
        </p:nvPicPr>
        <p:blipFill rotWithShape="1">
          <a:blip r:embed="rId3">
            <a:extLst>
              <a:ext uri="{28A0092B-C50C-407E-A947-70E740481C1C}">
                <a14:useLocalDpi xmlns:a14="http://schemas.microsoft.com/office/drawing/2010/main" val="0"/>
              </a:ext>
            </a:extLst>
          </a:blip>
          <a:srcRect t="3850" r="7878" b="5625"/>
          <a:stretch/>
        </p:blipFill>
        <p:spPr>
          <a:xfrm>
            <a:off x="-252536" y="836712"/>
            <a:ext cx="5666909" cy="4176464"/>
          </a:xfrm>
          <a:prstGeom prst="rect">
            <a:avLst/>
          </a:prstGeom>
        </p:spPr>
      </p:pic>
      <p:sp>
        <p:nvSpPr>
          <p:cNvPr id="6" name="Rectangle 5"/>
          <p:cNvSpPr/>
          <p:nvPr/>
        </p:nvSpPr>
        <p:spPr>
          <a:xfrm>
            <a:off x="251520" y="5160094"/>
            <a:ext cx="8280920" cy="1077218"/>
          </a:xfrm>
          <a:prstGeom prst="rect">
            <a:avLst/>
          </a:prstGeom>
        </p:spPr>
        <p:txBody>
          <a:bodyPr wrap="square">
            <a:spAutoFit/>
          </a:bodyPr>
          <a:lstStyle/>
          <a:p>
            <a:r>
              <a:rPr lang="en-US" sz="3200" b="1" i="1" baseline="30000" dirty="0">
                <a:latin typeface="Arial"/>
                <a:cs typeface="Arial"/>
              </a:rPr>
              <a:t>Displacement or phase 𝜙(t). </a:t>
            </a:r>
            <a:r>
              <a:rPr lang="en-US" sz="3200" i="1" baseline="30000" dirty="0">
                <a:latin typeface="Arial"/>
                <a:cs typeface="Arial"/>
              </a:rPr>
              <a:t>This parameter </a:t>
            </a:r>
            <a:r>
              <a:rPr lang="en-US" sz="3200" i="1" baseline="30000" dirty="0" smtClean="0">
                <a:latin typeface="Arial"/>
                <a:cs typeface="Arial"/>
              </a:rPr>
              <a:t>identifies </a:t>
            </a:r>
            <a:r>
              <a:rPr lang="en-US" sz="3200" i="1" baseline="30000" dirty="0">
                <a:latin typeface="Arial"/>
                <a:cs typeface="Arial"/>
              </a:rPr>
              <a:t>the displacement of the wave in respect to the beginning of the axes. You can displace the wave to </a:t>
            </a:r>
            <a:r>
              <a:rPr lang="en-US" sz="3200" i="1" baseline="30000" dirty="0" smtClean="0">
                <a:latin typeface="Arial"/>
                <a:cs typeface="Arial"/>
              </a:rPr>
              <a:t>indicate </a:t>
            </a:r>
            <a:r>
              <a:rPr lang="en-US" sz="3200" i="1" baseline="30000" dirty="0">
                <a:latin typeface="Arial"/>
                <a:cs typeface="Arial"/>
              </a:rPr>
              <a:t>change of codes.</a:t>
            </a:r>
            <a:endParaRPr lang="en-US" sz="3200" i="1" dirty="0">
              <a:latin typeface="Arial"/>
              <a:cs typeface="Arial"/>
            </a:endParaRPr>
          </a:p>
        </p:txBody>
      </p:sp>
    </p:spTree>
    <p:extLst>
      <p:ext uri="{BB962C8B-B14F-4D97-AF65-F5344CB8AC3E}">
        <p14:creationId xmlns:p14="http://schemas.microsoft.com/office/powerpoint/2010/main" val="8073568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Properties of Wireless Communications</a:t>
            </a:r>
            <a:endParaRPr lang="en-US" sz="3600" dirty="0"/>
          </a:p>
        </p:txBody>
      </p:sp>
      <p:sp>
        <p:nvSpPr>
          <p:cNvPr id="3" name="Content Placeholder 2"/>
          <p:cNvSpPr>
            <a:spLocks noGrp="1"/>
          </p:cNvSpPr>
          <p:nvPr>
            <p:ph idx="1"/>
          </p:nvPr>
        </p:nvSpPr>
        <p:spPr/>
        <p:txBody>
          <a:bodyPr/>
          <a:lstStyle/>
          <a:p>
            <a:pPr marL="0" indent="0">
              <a:buNone/>
            </a:pPr>
            <a:r>
              <a:rPr lang="en-US" dirty="0"/>
              <a:t>While traveling through the environment (we talk about </a:t>
            </a:r>
            <a:r>
              <a:rPr lang="en-US" i="1" dirty="0"/>
              <a:t>wave propagation</a:t>
            </a:r>
            <a:r>
              <a:rPr lang="en-US" dirty="0"/>
              <a:t>), the </a:t>
            </a:r>
            <a:r>
              <a:rPr lang="en-US" dirty="0" smtClean="0"/>
              <a:t>electromagnetic </a:t>
            </a:r>
            <a:r>
              <a:rPr lang="en-US" dirty="0"/>
              <a:t>wave experiences multiple </a:t>
            </a:r>
            <a:r>
              <a:rPr lang="en-US" dirty="0" smtClean="0"/>
              <a:t>distortions:</a:t>
            </a:r>
          </a:p>
          <a:p>
            <a:pPr>
              <a:buFont typeface="Arial"/>
              <a:buChar char="•"/>
            </a:pPr>
            <a:r>
              <a:rPr lang="en-US" dirty="0" smtClean="0"/>
              <a:t>Attenuation</a:t>
            </a:r>
          </a:p>
          <a:p>
            <a:pPr>
              <a:buFont typeface="Arial"/>
              <a:buChar char="•"/>
            </a:pPr>
            <a:r>
              <a:rPr lang="en-US" dirty="0" smtClean="0"/>
              <a:t>Reflection/Refraction</a:t>
            </a:r>
          </a:p>
          <a:p>
            <a:pPr>
              <a:buFont typeface="Arial"/>
              <a:buChar char="•"/>
            </a:pPr>
            <a:r>
              <a:rPr lang="en-US" dirty="0" smtClean="0"/>
              <a:t>Diffraction/Distortion</a:t>
            </a:r>
          </a:p>
          <a:p>
            <a:pPr>
              <a:buFont typeface="Arial"/>
              <a:buChar char="•"/>
            </a:pPr>
            <a:r>
              <a:rPr lang="en-US" dirty="0" smtClean="0"/>
              <a:t>Doppler Effect</a:t>
            </a:r>
            <a:endParaRPr lang="en-US" dirty="0"/>
          </a:p>
          <a:p>
            <a:pPr marL="0" indent="0">
              <a:buNone/>
            </a:pPr>
            <a:endParaRPr lang="en-US" dirty="0"/>
          </a:p>
        </p:txBody>
      </p:sp>
    </p:spTree>
    <p:extLst>
      <p:ext uri="{BB962C8B-B14F-4D97-AF65-F5344CB8AC3E}">
        <p14:creationId xmlns:p14="http://schemas.microsoft.com/office/powerpoint/2010/main" val="784393023"/>
      </p:ext>
    </p:extLst>
  </p:cSld>
  <p:clrMapOvr>
    <a:masterClrMapping/>
  </p:clrMapOvr>
</p:sld>
</file>

<file path=ppt/theme/theme1.xml><?xml version="1.0" encoding="utf-8"?>
<a:theme xmlns:a="http://schemas.openxmlformats.org/drawingml/2006/main" name="comnets_ppt_theme_grue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comnets_ppt_theme_gruen.potx</Template>
  <TotalTime>6631</TotalTime>
  <Words>1720</Words>
  <Application>Microsoft Macintosh PowerPoint</Application>
  <PresentationFormat>On-screen Show (4:3)</PresentationFormat>
  <Paragraphs>174</Paragraphs>
  <Slides>41</Slides>
  <Notes>0</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comnets_ppt_theme_gruen</vt:lpstr>
      <vt:lpstr>INTRODUCTION TO  WIRELESS SENSOR NETWORKS</vt:lpstr>
      <vt:lpstr>OVERVIEW</vt:lpstr>
      <vt:lpstr>RADIO WAVES</vt:lpstr>
      <vt:lpstr>RADIO WAVES</vt:lpstr>
      <vt:lpstr>MODULATION/DEMODULATION</vt:lpstr>
      <vt:lpstr>AMPLITUDE MODULATION</vt:lpstr>
      <vt:lpstr>FREQUENCY MODULATION</vt:lpstr>
      <vt:lpstr>PHASE MODULATION</vt:lpstr>
      <vt:lpstr>Properties of Wireless Communications</vt:lpstr>
      <vt:lpstr>Attenuation</vt:lpstr>
      <vt:lpstr>Reflection / Refraction</vt:lpstr>
      <vt:lpstr>Diffraction / Scattering</vt:lpstr>
      <vt:lpstr>Doppler Effect</vt:lpstr>
      <vt:lpstr>Path Loss</vt:lpstr>
      <vt:lpstr>Interference</vt:lpstr>
      <vt:lpstr>Noise</vt:lpstr>
      <vt:lpstr>Hidden Terminal Problem</vt:lpstr>
      <vt:lpstr>Exposed Terminal Problem</vt:lpstr>
      <vt:lpstr>Medium Access Protocol (MAC)</vt:lpstr>
      <vt:lpstr>Design Criteria for MAC Protocols</vt:lpstr>
      <vt:lpstr>Time Division Multiple Access (TDMA)</vt:lpstr>
      <vt:lpstr>General TDMA Algorithm</vt:lpstr>
      <vt:lpstr>Centralized TDMA</vt:lpstr>
      <vt:lpstr>Distributed TDMA</vt:lpstr>
      <vt:lpstr>Discussion of TDMA</vt:lpstr>
      <vt:lpstr>Carrier Sense Multiple Access (CSMA)</vt:lpstr>
      <vt:lpstr>CSMA-CA General Algorithm</vt:lpstr>
      <vt:lpstr>RTS/CTS Handshake</vt:lpstr>
      <vt:lpstr>RTS/CTS in Hidden Terminal</vt:lpstr>
      <vt:lpstr>RTS/CTS - Problems</vt:lpstr>
      <vt:lpstr>Variants of CSMA</vt:lpstr>
      <vt:lpstr>Sensor Node Duty Cycle </vt:lpstr>
      <vt:lpstr>Sensor MAC (S-MAC)</vt:lpstr>
      <vt:lpstr>S-MAC General Scenario</vt:lpstr>
      <vt:lpstr>Timeout MAC (T-MAC)</vt:lpstr>
      <vt:lpstr>Berkeley MAC (B-MAC)</vt:lpstr>
      <vt:lpstr>B-MAC General Scenario</vt:lpstr>
      <vt:lpstr>Optimizations of B-MAC</vt:lpstr>
      <vt:lpstr>IEEE 802.15.4</vt:lpstr>
      <vt:lpstr>Summary (1)</vt:lpstr>
      <vt:lpstr>Summary (2)</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Sarah</dc:creator>
  <cp:lastModifiedBy>Anna Förster</cp:lastModifiedBy>
  <cp:revision>183</cp:revision>
  <dcterms:created xsi:type="dcterms:W3CDTF">2015-07-16T14:19:04Z</dcterms:created>
  <dcterms:modified xsi:type="dcterms:W3CDTF">2018-03-24T20:45:21Z</dcterms:modified>
</cp:coreProperties>
</file>

<file path=docProps/thumbnail.jpeg>
</file>